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65"/>
  </p:notesMasterIdLst>
  <p:sldIdLst>
    <p:sldId id="256" r:id="rId2"/>
    <p:sldId id="583" r:id="rId3"/>
    <p:sldId id="778" r:id="rId4"/>
    <p:sldId id="779" r:id="rId5"/>
    <p:sldId id="757" r:id="rId6"/>
    <p:sldId id="574" r:id="rId7"/>
    <p:sldId id="758" r:id="rId8"/>
    <p:sldId id="673" r:id="rId9"/>
    <p:sldId id="674" r:id="rId10"/>
    <p:sldId id="762" r:id="rId11"/>
    <p:sldId id="759" r:id="rId12"/>
    <p:sldId id="760" r:id="rId13"/>
    <p:sldId id="761" r:id="rId14"/>
    <p:sldId id="766" r:id="rId15"/>
    <p:sldId id="775" r:id="rId16"/>
    <p:sldId id="770" r:id="rId17"/>
    <p:sldId id="767" r:id="rId18"/>
    <p:sldId id="768" r:id="rId19"/>
    <p:sldId id="772" r:id="rId20"/>
    <p:sldId id="774" r:id="rId21"/>
    <p:sldId id="776" r:id="rId22"/>
    <p:sldId id="777" r:id="rId23"/>
    <p:sldId id="780" r:id="rId24"/>
    <p:sldId id="706" r:id="rId25"/>
    <p:sldId id="265" r:id="rId26"/>
    <p:sldId id="570" r:id="rId27"/>
    <p:sldId id="571" r:id="rId28"/>
    <p:sldId id="273" r:id="rId29"/>
    <p:sldId id="480" r:id="rId30"/>
    <p:sldId id="277" r:id="rId31"/>
    <p:sldId id="483" r:id="rId32"/>
    <p:sldId id="484" r:id="rId33"/>
    <p:sldId id="485" r:id="rId34"/>
    <p:sldId id="486" r:id="rId35"/>
    <p:sldId id="572" r:id="rId36"/>
    <p:sldId id="573" r:id="rId37"/>
    <p:sldId id="575" r:id="rId38"/>
    <p:sldId id="576" r:id="rId39"/>
    <p:sldId id="582" r:id="rId40"/>
    <p:sldId id="747" r:id="rId41"/>
    <p:sldId id="278" r:id="rId42"/>
    <p:sldId id="746" r:id="rId43"/>
    <p:sldId id="748" r:id="rId44"/>
    <p:sldId id="749" r:id="rId45"/>
    <p:sldId id="750" r:id="rId46"/>
    <p:sldId id="751" r:id="rId47"/>
    <p:sldId id="752" r:id="rId48"/>
    <p:sldId id="642" r:id="rId49"/>
    <p:sldId id="678" r:id="rId50"/>
    <p:sldId id="744" r:id="rId51"/>
    <p:sldId id="753" r:id="rId52"/>
    <p:sldId id="264" r:id="rId53"/>
    <p:sldId id="479" r:id="rId54"/>
    <p:sldId id="303" r:id="rId55"/>
    <p:sldId id="579" r:id="rId56"/>
    <p:sldId id="581" r:id="rId57"/>
    <p:sldId id="280" r:id="rId58"/>
    <p:sldId id="568" r:id="rId59"/>
    <p:sldId id="262" r:id="rId60"/>
    <p:sldId id="304" r:id="rId61"/>
    <p:sldId id="755" r:id="rId62"/>
    <p:sldId id="714" r:id="rId63"/>
    <p:sldId id="652"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9EE8"/>
    <a:srgbClr val="FFFFFF"/>
    <a:srgbClr val="D665D3"/>
    <a:srgbClr val="C8BEF0"/>
    <a:srgbClr val="E49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3FB035-D063-EA88-77E4-8FB668131851}" v="247" dt="2024-04-29T22:45:5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0" autoAdjust="0"/>
    <p:restoredTop sz="86939" autoAdjust="0"/>
  </p:normalViewPr>
  <p:slideViewPr>
    <p:cSldViewPr snapToGrid="0">
      <p:cViewPr varScale="1">
        <p:scale>
          <a:sx n="53" d="100"/>
          <a:sy n="53" d="100"/>
        </p:scale>
        <p:origin x="1176" y="6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7C25B6-E5F3-405B-B0A5-22C0ADE2D0AC}"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581B50-A394-4BC0-A4D4-47C31642E59D}" type="slidenum">
              <a:rPr lang="en-US" smtClean="0"/>
              <a:t>‹#›</a:t>
            </a:fld>
            <a:endParaRPr lang="en-US"/>
          </a:p>
        </p:txBody>
      </p:sp>
    </p:spTree>
    <p:extLst>
      <p:ext uri="{BB962C8B-B14F-4D97-AF65-F5344CB8AC3E}">
        <p14:creationId xmlns:p14="http://schemas.microsoft.com/office/powerpoint/2010/main" val="308949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earch.library.oregonstate.edu/permalink/f/1g9lfhc/TN_cdi_gale_infotracacademiconefile_A55298022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earch.library.oregonstate.edu/permalink/f/1g9lfhc/TN_cdi_gale_infotracacademiconefile_A55298022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9579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focus on prediction, and making sure it includes what the data will look like – and isn’t just a repetition of the hypothesis.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5700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review on explanatory v response variables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9747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confusing because it is experiment specific.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783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721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3600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0251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7281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0198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8848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520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6159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747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5454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24</a:t>
            </a:fld>
            <a:endParaRPr lang="en-US"/>
          </a:p>
        </p:txBody>
      </p:sp>
    </p:spTree>
    <p:extLst>
      <p:ext uri="{BB962C8B-B14F-4D97-AF65-F5344CB8AC3E}">
        <p14:creationId xmlns:p14="http://schemas.microsoft.com/office/powerpoint/2010/main" val="144673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47ca57668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25</a:t>
            </a:fld>
            <a:endParaRPr sz="1200">
              <a:solidFill>
                <a:schemeClr val="dk1"/>
              </a:solidFill>
              <a:latin typeface="Arial"/>
              <a:ea typeface="Arial"/>
              <a:cs typeface="Arial"/>
              <a:sym typeface="Arial"/>
            </a:endParaRPr>
          </a:p>
        </p:txBody>
      </p:sp>
      <p:sp>
        <p:nvSpPr>
          <p:cNvPr id="84" name="Google Shape;84;gd47ca5766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 name="Google Shape;85;gd47ca5766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Notes from slide:</a:t>
            </a:r>
            <a:endParaRPr>
              <a:solidFill>
                <a:srgbClr val="333333"/>
              </a:solidFill>
              <a:latin typeface="Roboto"/>
              <a:ea typeface="Roboto"/>
              <a:cs typeface="Roboto"/>
              <a:sym typeface="Roboto"/>
            </a:endParaRPr>
          </a:p>
          <a:p>
            <a:pPr marL="927100" lvl="1" indent="-311150" algn="l" rtl="0">
              <a:spcBef>
                <a:spcPts val="0"/>
              </a:spcBef>
              <a:spcAft>
                <a:spcPts val="0"/>
              </a:spcAft>
              <a:buClr>
                <a:srgbClr val="202122"/>
              </a:buClr>
              <a:buSzPts val="1100"/>
              <a:buFont typeface="Roboto"/>
              <a:buChar char="○"/>
            </a:pPr>
            <a:r>
              <a:rPr lang="en">
                <a:solidFill>
                  <a:srgbClr val="202122"/>
                </a:solidFill>
                <a:highlight>
                  <a:schemeClr val="lt1"/>
                </a:highlight>
                <a:latin typeface="Roboto"/>
                <a:ea typeface="Roboto"/>
                <a:cs typeface="Roboto"/>
                <a:sym typeface="Roboto"/>
              </a:rPr>
              <a:t>Aki: tradition/belief held by the Anishnabee people</a:t>
            </a:r>
            <a:endParaRPr>
              <a:solidFill>
                <a:srgbClr val="333333"/>
              </a:solidFill>
              <a:highlight>
                <a:srgbClr val="FFFFFF"/>
              </a:highlight>
            </a:endParaRPr>
          </a:p>
          <a:p>
            <a:pPr marL="927100" lvl="1" indent="-311150" algn="l" rtl="0">
              <a:spcBef>
                <a:spcPts val="1000"/>
              </a:spcBef>
              <a:spcAft>
                <a:spcPts val="0"/>
              </a:spcAft>
              <a:buClr>
                <a:srgbClr val="202122"/>
              </a:buClr>
              <a:buSzPts val="1100"/>
              <a:buFont typeface="Roboto"/>
              <a:buChar char="○"/>
            </a:pPr>
            <a:r>
              <a:rPr lang="en">
                <a:solidFill>
                  <a:srgbClr val="333333"/>
                </a:solidFill>
                <a:highlight>
                  <a:srgbClr val="FFFFFF"/>
                </a:highlight>
              </a:rPr>
              <a:t>For thousands of years the Anishnaabe have used cattails (</a:t>
            </a:r>
            <a:r>
              <a:rPr lang="en" i="1">
                <a:solidFill>
                  <a:schemeClr val="dk1"/>
                </a:solidFill>
              </a:rPr>
              <a:t>Typha latifolia)</a:t>
            </a:r>
            <a:endParaRPr>
              <a:solidFill>
                <a:srgbClr val="333333"/>
              </a:solidFill>
              <a:highlight>
                <a:srgbClr val="FFFFFF"/>
              </a:highlight>
            </a:endParaRPr>
          </a:p>
          <a:p>
            <a:pPr marL="927100" lvl="1" indent="-311150" algn="l" rtl="0">
              <a:spcBef>
                <a:spcPts val="1000"/>
              </a:spcBef>
              <a:spcAft>
                <a:spcPts val="0"/>
              </a:spcAft>
              <a:buClr>
                <a:srgbClr val="333333"/>
              </a:buClr>
              <a:buSzPts val="1100"/>
              <a:buChar char="○"/>
            </a:pPr>
            <a:r>
              <a:rPr lang="en" i="1">
                <a:solidFill>
                  <a:srgbClr val="333333"/>
                </a:solidFill>
                <a:highlight>
                  <a:srgbClr val="FFFFFF"/>
                </a:highlight>
              </a:rPr>
              <a:t>Typha angustifolia</a:t>
            </a:r>
            <a:r>
              <a:rPr lang="en">
                <a:solidFill>
                  <a:srgbClr val="333333"/>
                </a:solidFill>
                <a:highlight>
                  <a:srgbClr val="FFFFFF"/>
                </a:highlight>
              </a:rPr>
              <a:t> introduced from Europe, outcompetes native cattails</a:t>
            </a:r>
            <a:endParaRPr>
              <a:solidFill>
                <a:srgbClr val="333333"/>
              </a:solidFill>
              <a:highlight>
                <a:srgbClr val="FFFFFF"/>
              </a:highlight>
            </a:endParaRPr>
          </a:p>
          <a:p>
            <a:pPr marL="927100" lvl="1" indent="-311150" algn="l" rtl="0">
              <a:spcBef>
                <a:spcPts val="1000"/>
              </a:spcBef>
              <a:spcAft>
                <a:spcPts val="0"/>
              </a:spcAft>
              <a:buClr>
                <a:srgbClr val="333333"/>
              </a:buClr>
              <a:buSzPts val="1100"/>
              <a:buChar char="○"/>
            </a:pPr>
            <a:r>
              <a:rPr lang="en">
                <a:solidFill>
                  <a:srgbClr val="333333"/>
                </a:solidFill>
                <a:highlight>
                  <a:srgbClr val="FFFFFF"/>
                </a:highlight>
              </a:rPr>
              <a:t>Anishnaabe people are working with local universities to find whether </a:t>
            </a:r>
            <a:r>
              <a:rPr lang="en" i="1">
                <a:solidFill>
                  <a:srgbClr val="333333"/>
                </a:solidFill>
                <a:highlight>
                  <a:srgbClr val="FFFFFF"/>
                </a:highlight>
              </a:rPr>
              <a:t>T. angustifolia</a:t>
            </a:r>
            <a:r>
              <a:rPr lang="en">
                <a:solidFill>
                  <a:srgbClr val="333333"/>
                </a:solidFill>
                <a:highlight>
                  <a:srgbClr val="FFFFFF"/>
                </a:highlight>
              </a:rPr>
              <a:t> has different uses and can be incorporated into traditional recipes</a:t>
            </a:r>
            <a:endParaRPr>
              <a:solidFill>
                <a:srgbClr val="333333"/>
              </a:solidFill>
              <a:highlight>
                <a:srgbClr val="FFFFFF"/>
              </a:highlight>
            </a:endParaRPr>
          </a:p>
          <a:p>
            <a:pPr marL="927100" lvl="1" indent="-311150" algn="l" rtl="0">
              <a:spcBef>
                <a:spcPts val="1000"/>
              </a:spcBef>
              <a:spcAft>
                <a:spcPts val="0"/>
              </a:spcAft>
              <a:buClr>
                <a:srgbClr val="333333"/>
              </a:buClr>
              <a:buSzPts val="1100"/>
              <a:buChar char="○"/>
            </a:pPr>
            <a:r>
              <a:rPr lang="en">
                <a:solidFill>
                  <a:srgbClr val="333333"/>
                </a:solidFill>
                <a:highlight>
                  <a:srgbClr val="FFFFFF"/>
                </a:highlight>
              </a:rPr>
              <a:t>Anishnaabe tradition bearers explain that invasive species are less of a threat than environmental management practices that attempt to re-engineer, command and control natural processes and places, for example via the dredging, damming and hardening of rivers</a:t>
            </a:r>
            <a:endParaRPr>
              <a:solidFill>
                <a:srgbClr val="0F1419"/>
              </a:solidFill>
              <a:latin typeface="Roboto"/>
              <a:ea typeface="Roboto"/>
              <a:cs typeface="Roboto"/>
              <a:sym typeface="Roboto"/>
            </a:endParaRPr>
          </a:p>
          <a:p>
            <a:pPr marL="0" lvl="0" indent="0" algn="l" rtl="0">
              <a:spcBef>
                <a:spcPts val="1000"/>
              </a:spcBef>
              <a:spcAft>
                <a:spcPts val="0"/>
              </a:spcAft>
              <a:buNone/>
            </a:pPr>
            <a:r>
              <a:rPr lang="en"/>
              <a:t>Additional notes:</a:t>
            </a:r>
            <a:endParaRPr>
              <a:solidFill>
                <a:schemeClr val="dk1"/>
              </a:solidFill>
            </a:endParaRPr>
          </a:p>
          <a:p>
            <a:pPr marL="0" lvl="0" indent="0" algn="l" rtl="0">
              <a:spcBef>
                <a:spcPts val="0"/>
              </a:spcBef>
              <a:spcAft>
                <a:spcPts val="0"/>
              </a:spcAft>
              <a:buNone/>
            </a:pPr>
            <a:endParaRPr>
              <a:solidFill>
                <a:srgbClr val="202122"/>
              </a:solidFill>
              <a:highlight>
                <a:srgbClr val="FFFFFF"/>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00"/>
                </a:highlight>
              </a:rPr>
              <a:t>Aki: </a:t>
            </a:r>
            <a:r>
              <a:rPr lang="en">
                <a:solidFill>
                  <a:srgbClr val="202122"/>
                </a:solidFill>
                <a:highlight>
                  <a:srgbClr val="FFFF00"/>
                </a:highlight>
                <a:latin typeface="Roboto"/>
                <a:ea typeface="Roboto"/>
                <a:cs typeface="Roboto"/>
                <a:sym typeface="Roboto"/>
              </a:rPr>
              <a:t>t</a:t>
            </a:r>
            <a:r>
              <a:rPr lang="en">
                <a:solidFill>
                  <a:srgbClr val="333333"/>
                </a:solidFill>
                <a:highlight>
                  <a:srgbClr val="FFFF00"/>
                </a:highlight>
              </a:rPr>
              <a:t>he land and all living and non-living things are considered sacred, where every single being has their own special gift and has something to offer the rest of creation</a:t>
            </a:r>
            <a:endParaRPr>
              <a:solidFill>
                <a:srgbClr val="333333"/>
              </a:solidFill>
              <a:highlight>
                <a:srgbClr val="FFFF00"/>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00"/>
                </a:highlight>
              </a:rPr>
              <a:t>According to Anishnaabe teachings, plants and animals alike assemble in nations, each with their own creation stories, kinship networks and responsibilities. The arrival of new species is to be expected and is considered by some Anishnaabe to be a form of natural migration, whether assisted by humans or not.</a:t>
            </a:r>
            <a:endParaRPr>
              <a:solidFill>
                <a:srgbClr val="333333"/>
              </a:solidFill>
              <a:highlight>
                <a:srgbClr val="FFFF00"/>
              </a:highlight>
            </a:endParaRPr>
          </a:p>
          <a:p>
            <a:pPr marL="457200" lvl="0" indent="-298450" algn="l" rtl="0">
              <a:spcBef>
                <a:spcPts val="0"/>
              </a:spcBef>
              <a:spcAft>
                <a:spcPts val="0"/>
              </a:spcAft>
              <a:buClr>
                <a:srgbClr val="333333"/>
              </a:buClr>
              <a:buSzPts val="1100"/>
              <a:buChar char="●"/>
            </a:pPr>
            <a:r>
              <a:rPr lang="en">
                <a:solidFill>
                  <a:srgbClr val="333333"/>
                </a:solidFill>
              </a:rPr>
              <a:t>The Anishnaabe apply the same concept of Aki to invasive species, as well</a:t>
            </a:r>
            <a:endParaRPr>
              <a:solidFill>
                <a:srgbClr val="333333"/>
              </a:solidFill>
              <a:highlight>
                <a:srgbClr val="FFFFFF"/>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FF"/>
                </a:highlight>
              </a:rPr>
              <a:t>In the image: Anishnaabe people and local universities work to find new uses for the hybrid cattails and to create appropriate areas for the cattails to grow. </a:t>
            </a:r>
            <a:endParaRPr>
              <a:solidFill>
                <a:srgbClr val="333333"/>
              </a:solidFill>
              <a:highlight>
                <a:srgbClr val="FFFFFF"/>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FF"/>
                </a:highlight>
              </a:rPr>
              <a:t>More details about the image: knowledge-holders from the Bay Mills Indian Community teach Anishnaabe and non-Anishnaabe people about the uses of cattails, experimentation with pellets of hybrid cattail as an energy source, they test the nutrient value of hybrid as a fertilizer, and work to create connectivity corridors for the invasive species that mimic those created by muskrats (shaping landscape by mimicking nature instead of going against nature) </a:t>
            </a:r>
            <a:endParaRPr>
              <a:solidFill>
                <a:srgbClr val="333333"/>
              </a:solidFill>
              <a:highlight>
                <a:srgbClr val="FFFFFF"/>
              </a:highlight>
            </a:endParaRPr>
          </a:p>
          <a:p>
            <a:pPr marL="457200" lvl="0" indent="-298450" algn="l" rtl="0">
              <a:spcBef>
                <a:spcPts val="0"/>
              </a:spcBef>
              <a:spcAft>
                <a:spcPts val="0"/>
              </a:spcAft>
              <a:buClr>
                <a:srgbClr val="333333"/>
              </a:buClr>
              <a:buSzPts val="1100"/>
              <a:buChar char="●"/>
            </a:pPr>
            <a:r>
              <a:rPr lang="en" b="1">
                <a:solidFill>
                  <a:srgbClr val="333333"/>
                </a:solidFill>
                <a:highlight>
                  <a:srgbClr val="FFFFFF"/>
                </a:highlight>
              </a:rPr>
              <a:t>Perspectives on invasive species vary widely across different communities and even within individual indigenous communities. Respectful relationships with plant and animal nations and careful stewardship are frequent themes in indigenous environmental management, but there are often divergent opinions about whether or how to address invasive species. </a:t>
            </a:r>
            <a:endParaRPr>
              <a:solidFill>
                <a:srgbClr val="333333"/>
              </a:solidFill>
              <a:highlight>
                <a:srgbClr val="FFFFFF"/>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FF"/>
                </a:highlight>
              </a:rPr>
              <a:t>Students have access to a paper about Anishnabee concept of Aki as it related to invasive species through OSU libraries: </a:t>
            </a:r>
            <a:r>
              <a:rPr lang="en" u="sng">
                <a:solidFill>
                  <a:schemeClr val="hlink"/>
                </a:solidFill>
                <a:highlight>
                  <a:srgbClr val="FFFFFF"/>
                </a:highlight>
                <a:hlinkClick r:id="rId3"/>
              </a:rPr>
              <a:t>https://search.library.oregonstate.edu/permalink/f/1g9lfhc/TN_cdi_gale_infotracacademiconefile_A552980228</a:t>
            </a:r>
            <a:r>
              <a:rPr lang="en">
                <a:solidFill>
                  <a:srgbClr val="333333"/>
                </a:solidFill>
                <a:highlight>
                  <a:srgbClr val="FFFFFF"/>
                </a:highlight>
              </a:rPr>
              <a:t> </a:t>
            </a:r>
            <a:endParaRPr>
              <a:solidFill>
                <a:srgbClr val="333333"/>
              </a:solidFill>
              <a:highlight>
                <a:srgbClr val="FFFFFF"/>
              </a:highlight>
            </a:endParaRPr>
          </a:p>
          <a:p>
            <a:pPr marL="0" lvl="0" indent="0" algn="l" rtl="0">
              <a:spcBef>
                <a:spcPts val="0"/>
              </a:spcBef>
              <a:spcAft>
                <a:spcPts val="0"/>
              </a:spcAft>
              <a:buNone/>
            </a:pPr>
            <a:endParaRPr>
              <a:solidFill>
                <a:srgbClr val="202122"/>
              </a:solidFill>
              <a:highlight>
                <a:srgbClr val="FFFFFF"/>
              </a:highlight>
            </a:endParaRPr>
          </a:p>
          <a:p>
            <a:pPr marL="0" lvl="0" indent="0" algn="l" rtl="0">
              <a:spcBef>
                <a:spcPts val="0"/>
              </a:spcBef>
              <a:spcAft>
                <a:spcPts val="0"/>
              </a:spcAft>
              <a:buNone/>
            </a:pPr>
            <a:r>
              <a:rPr lang="en">
                <a:solidFill>
                  <a:srgbClr val="2D2D2D"/>
                </a:solidFill>
                <a:latin typeface="Georgia"/>
                <a:ea typeface="Georgia"/>
                <a:cs typeface="Georgia"/>
                <a:sym typeface="Georgia"/>
              </a:rPr>
              <a:t>Sources</a:t>
            </a:r>
            <a:endParaRPr>
              <a:solidFill>
                <a:srgbClr val="2D2D2D"/>
              </a:solidFill>
              <a:latin typeface="Georgia"/>
              <a:ea typeface="Georgia"/>
              <a:cs typeface="Georgia"/>
              <a:sym typeface="Georgia"/>
            </a:endParaRPr>
          </a:p>
          <a:p>
            <a:pPr marL="457200" lvl="0" indent="-298450" algn="l" rtl="0">
              <a:spcBef>
                <a:spcPts val="0"/>
              </a:spcBef>
              <a:spcAft>
                <a:spcPts val="0"/>
              </a:spcAft>
              <a:buClr>
                <a:srgbClr val="222222"/>
              </a:buClr>
              <a:buSzPts val="1100"/>
              <a:buChar char="●"/>
            </a:pPr>
            <a:endParaRPr>
              <a:solidFill>
                <a:srgbClr val="222222"/>
              </a:solidFill>
              <a:highlight>
                <a:srgbClr val="FFFFFF"/>
              </a:highlight>
            </a:endParaRPr>
          </a:p>
          <a:p>
            <a:pPr marL="457200" lvl="0" indent="-298450" algn="l" rtl="0">
              <a:spcBef>
                <a:spcPts val="0"/>
              </a:spcBef>
              <a:spcAft>
                <a:spcPts val="0"/>
              </a:spcAft>
              <a:buClr>
                <a:srgbClr val="222222"/>
              </a:buClr>
              <a:buSzPts val="1100"/>
              <a:buChar char="●"/>
            </a:pPr>
            <a:r>
              <a:rPr lang="en">
                <a:solidFill>
                  <a:srgbClr val="222222"/>
                </a:solidFill>
                <a:highlight>
                  <a:srgbClr val="FFFFFF"/>
                </a:highlight>
              </a:rPr>
              <a:t>  Reo, Nicholas J, &amp; Ogden, Laura A. (2018). Anishnaabe Aki: an indigenous perspective on the global threat of invasive species. Sustainability Science, 13(5), 1443–1452. https://doi.org/10.1007/s11625-018-0571-4</a:t>
            </a:r>
            <a:endParaRPr>
              <a:solidFill>
                <a:srgbClr val="222222"/>
              </a:solidFill>
              <a:highlight>
                <a:srgbClr val="FFFFFF"/>
              </a:highlight>
            </a:endParaRPr>
          </a:p>
          <a:p>
            <a:pPr marL="457200" lvl="0" indent="-298450" algn="l" rtl="0">
              <a:spcBef>
                <a:spcPts val="0"/>
              </a:spcBef>
              <a:spcAft>
                <a:spcPts val="0"/>
              </a:spcAft>
              <a:buClr>
                <a:srgbClr val="222222"/>
              </a:buClr>
              <a:buSzPts val="1100"/>
              <a:buChar char="●"/>
            </a:pPr>
            <a:r>
              <a:rPr lang="en">
                <a:solidFill>
                  <a:srgbClr val="222222"/>
                </a:solidFill>
                <a:highlight>
                  <a:srgbClr val="FFFFFF"/>
                </a:highlight>
              </a:rPr>
              <a:t>https://www.dartmouth.edu/press-releases/seeking_new_relationships_with_invasive_species.html</a:t>
            </a:r>
            <a:endParaRPr>
              <a:solidFill>
                <a:srgbClr val="222222"/>
              </a:solidFill>
              <a:highlight>
                <a:srgbClr val="FFFFFF"/>
              </a:highlight>
            </a:endParaRPr>
          </a:p>
        </p:txBody>
      </p:sp>
    </p:spTree>
    <p:extLst>
      <p:ext uri="{BB962C8B-B14F-4D97-AF65-F5344CB8AC3E}">
        <p14:creationId xmlns:p14="http://schemas.microsoft.com/office/powerpoint/2010/main" val="657939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47ca57668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26</a:t>
            </a:fld>
            <a:endParaRPr sz="1200">
              <a:solidFill>
                <a:schemeClr val="dk1"/>
              </a:solidFill>
              <a:latin typeface="Arial"/>
              <a:ea typeface="Arial"/>
              <a:cs typeface="Arial"/>
              <a:sym typeface="Arial"/>
            </a:endParaRPr>
          </a:p>
        </p:txBody>
      </p:sp>
      <p:sp>
        <p:nvSpPr>
          <p:cNvPr id="84" name="Google Shape;84;gd47ca5766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 name="Google Shape;85;gd47ca5766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Notes from slide:</a:t>
            </a:r>
            <a:endParaRPr>
              <a:solidFill>
                <a:srgbClr val="333333"/>
              </a:solidFill>
              <a:latin typeface="Roboto"/>
              <a:ea typeface="Roboto"/>
              <a:cs typeface="Roboto"/>
              <a:sym typeface="Roboto"/>
            </a:endParaRPr>
          </a:p>
          <a:p>
            <a:pPr marL="927100" lvl="1" indent="-311150" algn="l" rtl="0">
              <a:spcBef>
                <a:spcPts val="0"/>
              </a:spcBef>
              <a:spcAft>
                <a:spcPts val="0"/>
              </a:spcAft>
              <a:buClr>
                <a:srgbClr val="202122"/>
              </a:buClr>
              <a:buSzPts val="1100"/>
              <a:buFont typeface="Roboto"/>
              <a:buChar char="○"/>
            </a:pPr>
            <a:r>
              <a:rPr lang="en">
                <a:solidFill>
                  <a:srgbClr val="202122"/>
                </a:solidFill>
                <a:highlight>
                  <a:schemeClr val="lt1"/>
                </a:highlight>
                <a:latin typeface="Roboto"/>
                <a:ea typeface="Roboto"/>
                <a:cs typeface="Roboto"/>
                <a:sym typeface="Roboto"/>
              </a:rPr>
              <a:t>Aki: tradition/belief held by the Anishnabee people</a:t>
            </a:r>
            <a:endParaRPr>
              <a:solidFill>
                <a:srgbClr val="333333"/>
              </a:solidFill>
              <a:highlight>
                <a:srgbClr val="FFFFFF"/>
              </a:highlight>
            </a:endParaRPr>
          </a:p>
          <a:p>
            <a:pPr marL="927100" lvl="1" indent="-311150" algn="l" rtl="0">
              <a:spcBef>
                <a:spcPts val="1000"/>
              </a:spcBef>
              <a:spcAft>
                <a:spcPts val="0"/>
              </a:spcAft>
              <a:buClr>
                <a:srgbClr val="202122"/>
              </a:buClr>
              <a:buSzPts val="1100"/>
              <a:buFont typeface="Roboto"/>
              <a:buChar char="○"/>
            </a:pPr>
            <a:r>
              <a:rPr lang="en">
                <a:solidFill>
                  <a:srgbClr val="333333"/>
                </a:solidFill>
                <a:highlight>
                  <a:srgbClr val="FFFFFF"/>
                </a:highlight>
              </a:rPr>
              <a:t>For thousands of years the Anishnaabe have used cattails (</a:t>
            </a:r>
            <a:r>
              <a:rPr lang="en" i="1">
                <a:solidFill>
                  <a:schemeClr val="dk1"/>
                </a:solidFill>
              </a:rPr>
              <a:t>Typha latifolia)</a:t>
            </a:r>
            <a:endParaRPr>
              <a:solidFill>
                <a:srgbClr val="333333"/>
              </a:solidFill>
              <a:highlight>
                <a:srgbClr val="FFFFFF"/>
              </a:highlight>
            </a:endParaRPr>
          </a:p>
          <a:p>
            <a:pPr marL="927100" lvl="1" indent="-311150" algn="l" rtl="0">
              <a:spcBef>
                <a:spcPts val="1000"/>
              </a:spcBef>
              <a:spcAft>
                <a:spcPts val="0"/>
              </a:spcAft>
              <a:buClr>
                <a:srgbClr val="333333"/>
              </a:buClr>
              <a:buSzPts val="1100"/>
              <a:buChar char="○"/>
            </a:pPr>
            <a:r>
              <a:rPr lang="en" i="1">
                <a:solidFill>
                  <a:srgbClr val="333333"/>
                </a:solidFill>
                <a:highlight>
                  <a:srgbClr val="FFFFFF"/>
                </a:highlight>
              </a:rPr>
              <a:t>Typha angustifolia</a:t>
            </a:r>
            <a:r>
              <a:rPr lang="en">
                <a:solidFill>
                  <a:srgbClr val="333333"/>
                </a:solidFill>
                <a:highlight>
                  <a:srgbClr val="FFFFFF"/>
                </a:highlight>
              </a:rPr>
              <a:t> introduced from Europe, outcompetes native cattails</a:t>
            </a:r>
            <a:endParaRPr>
              <a:solidFill>
                <a:srgbClr val="333333"/>
              </a:solidFill>
              <a:highlight>
                <a:srgbClr val="FFFFFF"/>
              </a:highlight>
            </a:endParaRPr>
          </a:p>
          <a:p>
            <a:pPr marL="927100" lvl="1" indent="-311150" algn="l" rtl="0">
              <a:spcBef>
                <a:spcPts val="1000"/>
              </a:spcBef>
              <a:spcAft>
                <a:spcPts val="0"/>
              </a:spcAft>
              <a:buClr>
                <a:srgbClr val="333333"/>
              </a:buClr>
              <a:buSzPts val="1100"/>
              <a:buChar char="○"/>
            </a:pPr>
            <a:r>
              <a:rPr lang="en">
                <a:solidFill>
                  <a:srgbClr val="333333"/>
                </a:solidFill>
                <a:highlight>
                  <a:srgbClr val="FFFFFF"/>
                </a:highlight>
              </a:rPr>
              <a:t>Anishnaabe people are working with local universities to find whether </a:t>
            </a:r>
            <a:r>
              <a:rPr lang="en" i="1">
                <a:solidFill>
                  <a:srgbClr val="333333"/>
                </a:solidFill>
                <a:highlight>
                  <a:srgbClr val="FFFFFF"/>
                </a:highlight>
              </a:rPr>
              <a:t>T. angustifolia</a:t>
            </a:r>
            <a:r>
              <a:rPr lang="en">
                <a:solidFill>
                  <a:srgbClr val="333333"/>
                </a:solidFill>
                <a:highlight>
                  <a:srgbClr val="FFFFFF"/>
                </a:highlight>
              </a:rPr>
              <a:t> has different uses and can be incorporated into traditional recipes</a:t>
            </a:r>
            <a:endParaRPr>
              <a:solidFill>
                <a:srgbClr val="333333"/>
              </a:solidFill>
              <a:highlight>
                <a:srgbClr val="FFFFFF"/>
              </a:highlight>
            </a:endParaRPr>
          </a:p>
          <a:p>
            <a:pPr marL="927100" lvl="1" indent="-311150" algn="l" rtl="0">
              <a:spcBef>
                <a:spcPts val="1000"/>
              </a:spcBef>
              <a:spcAft>
                <a:spcPts val="0"/>
              </a:spcAft>
              <a:buClr>
                <a:srgbClr val="333333"/>
              </a:buClr>
              <a:buSzPts val="1100"/>
              <a:buChar char="○"/>
            </a:pPr>
            <a:r>
              <a:rPr lang="en">
                <a:solidFill>
                  <a:srgbClr val="333333"/>
                </a:solidFill>
                <a:highlight>
                  <a:srgbClr val="FFFFFF"/>
                </a:highlight>
              </a:rPr>
              <a:t>Anishnaabe tradition bearers explain that invasive species are less of a threat than environmental management practices that attempt to re-engineer, command and control natural processes and places, for example via the dredging, damming and hardening of rivers</a:t>
            </a:r>
            <a:endParaRPr>
              <a:solidFill>
                <a:srgbClr val="0F1419"/>
              </a:solidFill>
              <a:latin typeface="Roboto"/>
              <a:ea typeface="Roboto"/>
              <a:cs typeface="Roboto"/>
              <a:sym typeface="Roboto"/>
            </a:endParaRPr>
          </a:p>
          <a:p>
            <a:pPr marL="0" lvl="0" indent="0" algn="l" rtl="0">
              <a:spcBef>
                <a:spcPts val="1000"/>
              </a:spcBef>
              <a:spcAft>
                <a:spcPts val="0"/>
              </a:spcAft>
              <a:buNone/>
            </a:pPr>
            <a:r>
              <a:rPr lang="en"/>
              <a:t>Additional notes:</a:t>
            </a:r>
            <a:endParaRPr>
              <a:solidFill>
                <a:schemeClr val="dk1"/>
              </a:solidFill>
            </a:endParaRPr>
          </a:p>
          <a:p>
            <a:pPr marL="0" lvl="0" indent="0" algn="l" rtl="0">
              <a:spcBef>
                <a:spcPts val="0"/>
              </a:spcBef>
              <a:spcAft>
                <a:spcPts val="0"/>
              </a:spcAft>
              <a:buNone/>
            </a:pPr>
            <a:endParaRPr>
              <a:solidFill>
                <a:srgbClr val="202122"/>
              </a:solidFill>
              <a:highlight>
                <a:srgbClr val="FFFFFF"/>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00"/>
                </a:highlight>
              </a:rPr>
              <a:t>Aki: </a:t>
            </a:r>
            <a:r>
              <a:rPr lang="en">
                <a:solidFill>
                  <a:srgbClr val="202122"/>
                </a:solidFill>
                <a:highlight>
                  <a:srgbClr val="FFFF00"/>
                </a:highlight>
                <a:latin typeface="Roboto"/>
                <a:ea typeface="Roboto"/>
                <a:cs typeface="Roboto"/>
                <a:sym typeface="Roboto"/>
              </a:rPr>
              <a:t>t</a:t>
            </a:r>
            <a:r>
              <a:rPr lang="en">
                <a:solidFill>
                  <a:srgbClr val="333333"/>
                </a:solidFill>
                <a:highlight>
                  <a:srgbClr val="FFFF00"/>
                </a:highlight>
              </a:rPr>
              <a:t>he land and all living and non-living things are considered sacred, where every single being has their own special gift and has something to offer the rest of creation</a:t>
            </a:r>
            <a:endParaRPr>
              <a:solidFill>
                <a:srgbClr val="333333"/>
              </a:solidFill>
              <a:highlight>
                <a:srgbClr val="FFFF00"/>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00"/>
                </a:highlight>
              </a:rPr>
              <a:t>According to Anishnaabe teachings, plants and animals alike assemble in nations, each with their own creation stories, kinship networks and responsibilities. The arrival of new species is to be expected and is considered by some Anishnaabe to be a form of natural migration, whether assisted by humans or not.</a:t>
            </a:r>
            <a:endParaRPr>
              <a:solidFill>
                <a:srgbClr val="333333"/>
              </a:solidFill>
              <a:highlight>
                <a:srgbClr val="FFFF00"/>
              </a:highlight>
            </a:endParaRPr>
          </a:p>
          <a:p>
            <a:pPr marL="457200" lvl="0" indent="-298450" algn="l" rtl="0">
              <a:spcBef>
                <a:spcPts val="0"/>
              </a:spcBef>
              <a:spcAft>
                <a:spcPts val="0"/>
              </a:spcAft>
              <a:buClr>
                <a:srgbClr val="333333"/>
              </a:buClr>
              <a:buSzPts val="1100"/>
              <a:buChar char="●"/>
            </a:pPr>
            <a:r>
              <a:rPr lang="en">
                <a:solidFill>
                  <a:srgbClr val="333333"/>
                </a:solidFill>
              </a:rPr>
              <a:t>The Anishnaabe apply the same concept of Aki to invasive species, as well</a:t>
            </a:r>
            <a:endParaRPr>
              <a:solidFill>
                <a:srgbClr val="333333"/>
              </a:solidFill>
              <a:highlight>
                <a:srgbClr val="FFFFFF"/>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FF"/>
                </a:highlight>
              </a:rPr>
              <a:t>In the image: Anishnaabe people and local universities work to find new uses for the hybrid cattails and to create appropriate areas for the cattails to grow. </a:t>
            </a:r>
            <a:endParaRPr>
              <a:solidFill>
                <a:srgbClr val="333333"/>
              </a:solidFill>
              <a:highlight>
                <a:srgbClr val="FFFFFF"/>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FF"/>
                </a:highlight>
              </a:rPr>
              <a:t>More details about the image: knowledge-holders from the Bay Mills Indian Community teach Anishnaabe and non-Anishnaabe people about the uses of cattails, experimentation with pellets of hybrid cattail as an energy source, they test the nutrient value of hybrid as a fertilizer, and work to create connectivity corridors for the invasive species that mimic those created by muskrats (shaping landscape by mimicking nature instead of going against nature) </a:t>
            </a:r>
            <a:endParaRPr>
              <a:solidFill>
                <a:srgbClr val="333333"/>
              </a:solidFill>
              <a:highlight>
                <a:srgbClr val="FFFFFF"/>
              </a:highlight>
            </a:endParaRPr>
          </a:p>
          <a:p>
            <a:pPr marL="457200" lvl="0" indent="-298450" algn="l" rtl="0">
              <a:spcBef>
                <a:spcPts val="0"/>
              </a:spcBef>
              <a:spcAft>
                <a:spcPts val="0"/>
              </a:spcAft>
              <a:buClr>
                <a:srgbClr val="333333"/>
              </a:buClr>
              <a:buSzPts val="1100"/>
              <a:buChar char="●"/>
            </a:pPr>
            <a:r>
              <a:rPr lang="en" b="1">
                <a:solidFill>
                  <a:srgbClr val="333333"/>
                </a:solidFill>
                <a:highlight>
                  <a:srgbClr val="FFFFFF"/>
                </a:highlight>
              </a:rPr>
              <a:t>Perspectives on invasive species vary widely across different communities and even within individual indigenous communities. Respectful relationships with plant and animal nations and careful stewardship are frequent themes in indigenous environmental management, but there are often divergent opinions about whether or how to address invasive species. </a:t>
            </a:r>
            <a:endParaRPr>
              <a:solidFill>
                <a:srgbClr val="333333"/>
              </a:solidFill>
              <a:highlight>
                <a:srgbClr val="FFFFFF"/>
              </a:highlight>
            </a:endParaRPr>
          </a:p>
          <a:p>
            <a:pPr marL="457200" lvl="0" indent="-298450" algn="l" rtl="0">
              <a:spcBef>
                <a:spcPts val="0"/>
              </a:spcBef>
              <a:spcAft>
                <a:spcPts val="0"/>
              </a:spcAft>
              <a:buClr>
                <a:srgbClr val="333333"/>
              </a:buClr>
              <a:buSzPts val="1100"/>
              <a:buChar char="●"/>
            </a:pPr>
            <a:r>
              <a:rPr lang="en">
                <a:solidFill>
                  <a:srgbClr val="333333"/>
                </a:solidFill>
                <a:highlight>
                  <a:srgbClr val="FFFFFF"/>
                </a:highlight>
              </a:rPr>
              <a:t>Students have access to a paper about Anishnabee concept of Aki as it related to invasive species through OSU libraries: </a:t>
            </a:r>
            <a:r>
              <a:rPr lang="en" u="sng">
                <a:solidFill>
                  <a:schemeClr val="hlink"/>
                </a:solidFill>
                <a:highlight>
                  <a:srgbClr val="FFFFFF"/>
                </a:highlight>
                <a:hlinkClick r:id="rId3"/>
              </a:rPr>
              <a:t>https://search.library.oregonstate.edu/permalink/f/1g9lfhc/TN_cdi_gale_infotracacademiconefile_A552980228</a:t>
            </a:r>
            <a:r>
              <a:rPr lang="en">
                <a:solidFill>
                  <a:srgbClr val="333333"/>
                </a:solidFill>
                <a:highlight>
                  <a:srgbClr val="FFFFFF"/>
                </a:highlight>
              </a:rPr>
              <a:t> </a:t>
            </a:r>
            <a:endParaRPr>
              <a:solidFill>
                <a:srgbClr val="333333"/>
              </a:solidFill>
              <a:highlight>
                <a:srgbClr val="FFFFFF"/>
              </a:highlight>
            </a:endParaRPr>
          </a:p>
          <a:p>
            <a:pPr marL="0" lvl="0" indent="0" algn="l" rtl="0">
              <a:spcBef>
                <a:spcPts val="0"/>
              </a:spcBef>
              <a:spcAft>
                <a:spcPts val="0"/>
              </a:spcAft>
              <a:buNone/>
            </a:pPr>
            <a:endParaRPr>
              <a:solidFill>
                <a:srgbClr val="202122"/>
              </a:solidFill>
              <a:highlight>
                <a:srgbClr val="FFFFFF"/>
              </a:highlight>
            </a:endParaRPr>
          </a:p>
          <a:p>
            <a:pPr marL="0" lvl="0" indent="0" algn="l" rtl="0">
              <a:spcBef>
                <a:spcPts val="0"/>
              </a:spcBef>
              <a:spcAft>
                <a:spcPts val="0"/>
              </a:spcAft>
              <a:buNone/>
            </a:pPr>
            <a:r>
              <a:rPr lang="en">
                <a:solidFill>
                  <a:srgbClr val="2D2D2D"/>
                </a:solidFill>
                <a:latin typeface="Georgia"/>
                <a:ea typeface="Georgia"/>
                <a:cs typeface="Georgia"/>
                <a:sym typeface="Georgia"/>
              </a:rPr>
              <a:t>Sources</a:t>
            </a:r>
            <a:endParaRPr>
              <a:solidFill>
                <a:srgbClr val="2D2D2D"/>
              </a:solidFill>
              <a:latin typeface="Georgia"/>
              <a:ea typeface="Georgia"/>
              <a:cs typeface="Georgia"/>
              <a:sym typeface="Georgia"/>
            </a:endParaRPr>
          </a:p>
          <a:p>
            <a:pPr marL="457200" lvl="0" indent="-298450" algn="l" rtl="0">
              <a:spcBef>
                <a:spcPts val="0"/>
              </a:spcBef>
              <a:spcAft>
                <a:spcPts val="0"/>
              </a:spcAft>
              <a:buClr>
                <a:srgbClr val="222222"/>
              </a:buClr>
              <a:buSzPts val="1100"/>
              <a:buChar char="●"/>
            </a:pPr>
            <a:endParaRPr>
              <a:solidFill>
                <a:srgbClr val="222222"/>
              </a:solidFill>
              <a:highlight>
                <a:srgbClr val="FFFFFF"/>
              </a:highlight>
            </a:endParaRPr>
          </a:p>
          <a:p>
            <a:pPr marL="457200" lvl="0" indent="-298450" algn="l" rtl="0">
              <a:spcBef>
                <a:spcPts val="0"/>
              </a:spcBef>
              <a:spcAft>
                <a:spcPts val="0"/>
              </a:spcAft>
              <a:buClr>
                <a:srgbClr val="222222"/>
              </a:buClr>
              <a:buSzPts val="1100"/>
              <a:buChar char="●"/>
            </a:pPr>
            <a:r>
              <a:rPr lang="en">
                <a:solidFill>
                  <a:srgbClr val="222222"/>
                </a:solidFill>
                <a:highlight>
                  <a:srgbClr val="FFFFFF"/>
                </a:highlight>
              </a:rPr>
              <a:t>  Reo, Nicholas J, &amp; Ogden, Laura A. (2018). Anishnaabe Aki: an indigenous perspective on the global threat of invasive species. Sustainability Science, 13(5), 1443–1452. https://doi.org/10.1007/s11625-018-0571-4</a:t>
            </a:r>
            <a:endParaRPr>
              <a:solidFill>
                <a:srgbClr val="222222"/>
              </a:solidFill>
              <a:highlight>
                <a:srgbClr val="FFFFFF"/>
              </a:highlight>
            </a:endParaRPr>
          </a:p>
          <a:p>
            <a:pPr marL="457200" lvl="0" indent="-298450" algn="l" rtl="0">
              <a:spcBef>
                <a:spcPts val="0"/>
              </a:spcBef>
              <a:spcAft>
                <a:spcPts val="0"/>
              </a:spcAft>
              <a:buClr>
                <a:srgbClr val="222222"/>
              </a:buClr>
              <a:buSzPts val="1100"/>
              <a:buChar char="●"/>
            </a:pPr>
            <a:r>
              <a:rPr lang="en">
                <a:solidFill>
                  <a:srgbClr val="222222"/>
                </a:solidFill>
                <a:highlight>
                  <a:srgbClr val="FFFFFF"/>
                </a:highlight>
              </a:rPr>
              <a:t>https://www.dartmouth.edu/press-releases/seeking_new_relationships_with_invasive_species.html</a:t>
            </a:r>
            <a:endParaRPr>
              <a:solidFill>
                <a:srgbClr val="222222"/>
              </a:solidFill>
              <a:highlight>
                <a:srgbClr val="FFFFFF"/>
              </a:highlight>
            </a:endParaRPr>
          </a:p>
        </p:txBody>
      </p:sp>
    </p:spTree>
    <p:extLst>
      <p:ext uri="{BB962C8B-B14F-4D97-AF65-F5344CB8AC3E}">
        <p14:creationId xmlns:p14="http://schemas.microsoft.com/office/powerpoint/2010/main" val="298062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how should we define it? What counts as behavior</a:t>
            </a:r>
            <a:r>
              <a:rPr lang="en-US" baseline="0" dirty="0"/>
              <a:t>?</a:t>
            </a:r>
          </a:p>
          <a:p>
            <a:r>
              <a:rPr lang="en-US" baseline="0" dirty="0"/>
              <a:t>Hard to define, but your book defines behavior as a physiological response to an external stimuli</a:t>
            </a:r>
            <a:endParaRPr lang="en-US" dirty="0"/>
          </a:p>
        </p:txBody>
      </p:sp>
      <p:sp>
        <p:nvSpPr>
          <p:cNvPr id="4" name="Slide Number Placeholder 3"/>
          <p:cNvSpPr>
            <a:spLocks noGrp="1"/>
          </p:cNvSpPr>
          <p:nvPr>
            <p:ph type="sldNum" sz="quarter" idx="10"/>
          </p:nvPr>
        </p:nvSpPr>
        <p:spPr/>
        <p:txBody>
          <a:bodyPr/>
          <a:lstStyle/>
          <a:p>
            <a:fld id="{67AA3FAB-0F99-45F0-AB44-1BE09ABF004D}" type="slidenum">
              <a:rPr lang="en-US" smtClean="0"/>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how should we define it? What counts as behavior</a:t>
            </a:r>
            <a:r>
              <a:rPr lang="en-US" baseline="0" dirty="0"/>
              <a:t>?</a:t>
            </a:r>
          </a:p>
          <a:p>
            <a:r>
              <a:rPr lang="en-US" baseline="0" dirty="0"/>
              <a:t>Hard to define, but your book defines behavior as a physiological response to an external stimuli</a:t>
            </a:r>
            <a:endParaRPr lang="en-US" dirty="0"/>
          </a:p>
        </p:txBody>
      </p:sp>
      <p:sp>
        <p:nvSpPr>
          <p:cNvPr id="4" name="Slide Number Placeholder 3"/>
          <p:cNvSpPr>
            <a:spLocks noGrp="1"/>
          </p:cNvSpPr>
          <p:nvPr>
            <p:ph type="sldNum" sz="quarter" idx="10"/>
          </p:nvPr>
        </p:nvSpPr>
        <p:spPr/>
        <p:txBody>
          <a:bodyPr/>
          <a:lstStyle/>
          <a:p>
            <a:fld id="{67AA3FAB-0F99-45F0-AB44-1BE09ABF004D}" type="slidenum">
              <a:rPr lang="en-US" smtClean="0"/>
              <a:pPr/>
              <a:t>28</a:t>
            </a:fld>
            <a:endParaRPr lang="en-US"/>
          </a:p>
        </p:txBody>
      </p:sp>
    </p:spTree>
    <p:extLst>
      <p:ext uri="{BB962C8B-B14F-4D97-AF65-F5344CB8AC3E}">
        <p14:creationId xmlns:p14="http://schemas.microsoft.com/office/powerpoint/2010/main" val="731361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13514-FBAC-D347-B082-F28FDEB206B0}" type="slidenum">
              <a:rPr lang="en-US" smtClean="0"/>
              <a:pPr/>
              <a:t>38</a:t>
            </a:fld>
            <a:endParaRPr lang="en-US"/>
          </a:p>
        </p:txBody>
      </p:sp>
    </p:spTree>
    <p:extLst>
      <p:ext uri="{BB962C8B-B14F-4D97-AF65-F5344CB8AC3E}">
        <p14:creationId xmlns:p14="http://schemas.microsoft.com/office/powerpoint/2010/main" val="2596812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13514-FBAC-D347-B082-F28FDEB206B0}" type="slidenum">
              <a:rPr lang="en-US" smtClean="0"/>
              <a:pPr/>
              <a:t>39</a:t>
            </a:fld>
            <a:endParaRPr lang="en-US"/>
          </a:p>
        </p:txBody>
      </p:sp>
    </p:spTree>
    <p:extLst>
      <p:ext uri="{BB962C8B-B14F-4D97-AF65-F5344CB8AC3E}">
        <p14:creationId xmlns:p14="http://schemas.microsoft.com/office/powerpoint/2010/main" val="3149634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crayfish to the left is the native signal </a:t>
            </a:r>
          </a:p>
        </p:txBody>
      </p:sp>
      <p:sp>
        <p:nvSpPr>
          <p:cNvPr id="4" name="Slide Number Placeholder 3"/>
          <p:cNvSpPr>
            <a:spLocks noGrp="1"/>
          </p:cNvSpPr>
          <p:nvPr>
            <p:ph type="sldNum" sz="quarter" idx="10"/>
          </p:nvPr>
        </p:nvSpPr>
        <p:spPr/>
        <p:txBody>
          <a:bodyPr/>
          <a:lstStyle/>
          <a:p>
            <a:fld id="{9A813514-FBAC-D347-B082-F28FDEB206B0}" type="slidenum">
              <a:rPr lang="en-US" smtClean="0"/>
              <a:pPr/>
              <a:t>40</a:t>
            </a:fld>
            <a:endParaRPr lang="en-US"/>
          </a:p>
        </p:txBody>
      </p:sp>
    </p:spTree>
    <p:extLst>
      <p:ext uri="{BB962C8B-B14F-4D97-AF65-F5344CB8AC3E}">
        <p14:creationId xmlns:p14="http://schemas.microsoft.com/office/powerpoint/2010/main" val="281163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1169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41</a:t>
            </a:fld>
            <a:endParaRPr lang="en-US"/>
          </a:p>
        </p:txBody>
      </p:sp>
    </p:spTree>
    <p:extLst>
      <p:ext uri="{BB962C8B-B14F-4D97-AF65-F5344CB8AC3E}">
        <p14:creationId xmlns:p14="http://schemas.microsoft.com/office/powerpoint/2010/main" val="2747807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42</a:t>
            </a:fld>
            <a:endParaRPr lang="en-US"/>
          </a:p>
        </p:txBody>
      </p:sp>
    </p:spTree>
    <p:extLst>
      <p:ext uri="{BB962C8B-B14F-4D97-AF65-F5344CB8AC3E}">
        <p14:creationId xmlns:p14="http://schemas.microsoft.com/office/powerpoint/2010/main" val="667014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43</a:t>
            </a:fld>
            <a:endParaRPr lang="en-US"/>
          </a:p>
        </p:txBody>
      </p:sp>
    </p:spTree>
    <p:extLst>
      <p:ext uri="{BB962C8B-B14F-4D97-AF65-F5344CB8AC3E}">
        <p14:creationId xmlns:p14="http://schemas.microsoft.com/office/powerpoint/2010/main" val="2640043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44</a:t>
            </a:fld>
            <a:endParaRPr lang="en-US"/>
          </a:p>
        </p:txBody>
      </p:sp>
    </p:spTree>
    <p:extLst>
      <p:ext uri="{BB962C8B-B14F-4D97-AF65-F5344CB8AC3E}">
        <p14:creationId xmlns:p14="http://schemas.microsoft.com/office/powerpoint/2010/main" val="3357150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45</a:t>
            </a:fld>
            <a:endParaRPr lang="en-US"/>
          </a:p>
        </p:txBody>
      </p:sp>
    </p:spTree>
    <p:extLst>
      <p:ext uri="{BB962C8B-B14F-4D97-AF65-F5344CB8AC3E}">
        <p14:creationId xmlns:p14="http://schemas.microsoft.com/office/powerpoint/2010/main" val="1976035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46</a:t>
            </a:fld>
            <a:endParaRPr lang="en-US"/>
          </a:p>
        </p:txBody>
      </p:sp>
    </p:spTree>
    <p:extLst>
      <p:ext uri="{BB962C8B-B14F-4D97-AF65-F5344CB8AC3E}">
        <p14:creationId xmlns:p14="http://schemas.microsoft.com/office/powerpoint/2010/main" val="1913101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4D1BAC-0063-6B4F-AE7A-976136AE5D5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2817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https://media.oregonstate.edu/media/t/0_ltlermct</a:t>
            </a:r>
          </a:p>
        </p:txBody>
      </p:sp>
      <p:sp>
        <p:nvSpPr>
          <p:cNvPr id="4" name="Slide Number Placeholder 3"/>
          <p:cNvSpPr>
            <a:spLocks noGrp="1"/>
          </p:cNvSpPr>
          <p:nvPr>
            <p:ph type="sldNum" sz="quarter" idx="10"/>
          </p:nvPr>
        </p:nvSpPr>
        <p:spPr/>
        <p:txBody>
          <a:bodyPr/>
          <a:lstStyle/>
          <a:p>
            <a:fld id="{9A813514-FBAC-D347-B082-F28FDEB206B0}" type="slidenum">
              <a:rPr lang="en-US" smtClean="0"/>
              <a:pPr/>
              <a:t>49</a:t>
            </a:fld>
            <a:endParaRPr lang="en-US"/>
          </a:p>
        </p:txBody>
      </p:sp>
    </p:spTree>
    <p:extLst>
      <p:ext uri="{BB962C8B-B14F-4D97-AF65-F5344CB8AC3E}">
        <p14:creationId xmlns:p14="http://schemas.microsoft.com/office/powerpoint/2010/main" val="530372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https://media.oregonstate.edu/media/t/0_ltlermct</a:t>
            </a:r>
          </a:p>
        </p:txBody>
      </p:sp>
      <p:sp>
        <p:nvSpPr>
          <p:cNvPr id="4" name="Slide Number Placeholder 3"/>
          <p:cNvSpPr>
            <a:spLocks noGrp="1"/>
          </p:cNvSpPr>
          <p:nvPr>
            <p:ph type="sldNum" sz="quarter" idx="10"/>
          </p:nvPr>
        </p:nvSpPr>
        <p:spPr/>
        <p:txBody>
          <a:bodyPr/>
          <a:lstStyle/>
          <a:p>
            <a:fld id="{9A813514-FBAC-D347-B082-F28FDEB206B0}" type="slidenum">
              <a:rPr lang="en-US" smtClean="0"/>
              <a:pPr/>
              <a:t>50</a:t>
            </a:fld>
            <a:endParaRPr lang="en-US"/>
          </a:p>
        </p:txBody>
      </p:sp>
    </p:spTree>
    <p:extLst>
      <p:ext uri="{BB962C8B-B14F-4D97-AF65-F5344CB8AC3E}">
        <p14:creationId xmlns:p14="http://schemas.microsoft.com/office/powerpoint/2010/main" val="1070878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t>Let them discuss for about</a:t>
            </a:r>
            <a:r>
              <a:rPr lang="en-US" i="1" baseline="0" dirty="0"/>
              <a:t> 5 min. or less if they get quiet. Call on pairs to share some ideas and write ideas on the chalkboard. </a:t>
            </a:r>
            <a:r>
              <a:rPr lang="en-US" i="1" dirty="0"/>
              <a:t>Try</a:t>
            </a:r>
            <a:r>
              <a:rPr lang="en-US" i="1" baseline="0" dirty="0"/>
              <a:t> to get them to come up with some evolution ideas like that certain species evolved together over huge lengths of time. It will take a long time for nature to balance itself out – possibly not until after we’re gone. They should come up with some of the values of biodiversity. </a:t>
            </a:r>
          </a:p>
          <a:p>
            <a:r>
              <a:rPr lang="en-US" i="1" baseline="0" dirty="0"/>
              <a:t>Societal ramifications would be losses to fisheries or other economic impacts that could affect quality of life for many individuals. Loss of tourism or ecotourism in areas that draw people in to look at wildlife. Poor water quality or damage to human infrastructures (</a:t>
            </a:r>
            <a:r>
              <a:rPr lang="en-US" i="1" baseline="0" dirty="0" err="1"/>
              <a:t>ie</a:t>
            </a:r>
            <a:r>
              <a:rPr lang="en-US" i="1" baseline="0" dirty="0"/>
              <a:t> zebra mussels). </a:t>
            </a:r>
            <a:endParaRPr lang="en-US" i="1"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51</a:t>
            </a:fld>
            <a:endParaRPr lang="en-US"/>
          </a:p>
        </p:txBody>
      </p:sp>
    </p:spTree>
    <p:extLst>
      <p:ext uri="{BB962C8B-B14F-4D97-AF65-F5344CB8AC3E}">
        <p14:creationId xmlns:p14="http://schemas.microsoft.com/office/powerpoint/2010/main" val="392914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take some time to address common errors I saw in the assignments. </a:t>
            </a:r>
            <a:br>
              <a:rPr lang="en-US" dirty="0"/>
            </a:br>
            <a:br>
              <a:rPr lang="en-US" dirty="0"/>
            </a:br>
            <a:r>
              <a:rPr lang="en-US" dirty="0"/>
              <a:t>First, reminder of what the hypothesis and prediction should contain.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75759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t>Let them discuss for about</a:t>
            </a:r>
            <a:r>
              <a:rPr lang="en-US" i="1" baseline="0" dirty="0"/>
              <a:t> 5 min. or less if they get quiet. Call on pairs to share some ideas and write ideas on the chalkboard. </a:t>
            </a:r>
            <a:r>
              <a:rPr lang="en-US" i="1" dirty="0"/>
              <a:t>Try</a:t>
            </a:r>
            <a:r>
              <a:rPr lang="en-US" i="1" baseline="0" dirty="0"/>
              <a:t> to get them to come up with some evolution ideas like that certain species evolved together over huge lengths of time. It will take a long time for nature to balance itself out – possibly not until after we’re gone. They should come up with some of the values of biodiversity. </a:t>
            </a:r>
          </a:p>
          <a:p>
            <a:r>
              <a:rPr lang="en-US" i="1" baseline="0" dirty="0"/>
              <a:t>Societal ramifications would be losses to fisheries or other economic impacts that could affect quality of life for many individuals. Loss of tourism or ecotourism in areas that draw people in to look at wildlife. Poor water quality or damage to human infrastructures (</a:t>
            </a:r>
            <a:r>
              <a:rPr lang="en-US" i="1" baseline="0" dirty="0" err="1"/>
              <a:t>ie</a:t>
            </a:r>
            <a:r>
              <a:rPr lang="en-US" i="1" baseline="0" dirty="0"/>
              <a:t> zebra mussels). </a:t>
            </a:r>
            <a:endParaRPr lang="en-US" i="1"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52</a:t>
            </a:fld>
            <a:endParaRPr lang="en-US"/>
          </a:p>
        </p:txBody>
      </p:sp>
    </p:spTree>
    <p:extLst>
      <p:ext uri="{BB962C8B-B14F-4D97-AF65-F5344CB8AC3E}">
        <p14:creationId xmlns:p14="http://schemas.microsoft.com/office/powerpoint/2010/main" val="1957649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581B50-A394-4BC0-A4D4-47C31642E59D}" type="slidenum">
              <a:rPr lang="en-US" smtClean="0"/>
              <a:t>54</a:t>
            </a:fld>
            <a:endParaRPr lang="en-US"/>
          </a:p>
        </p:txBody>
      </p:sp>
    </p:spTree>
    <p:extLst>
      <p:ext uri="{BB962C8B-B14F-4D97-AF65-F5344CB8AC3E}">
        <p14:creationId xmlns:p14="http://schemas.microsoft.com/office/powerpoint/2010/main" val="18795769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a:t>
            </a:r>
            <a:r>
              <a:rPr lang="en-US" baseline="0" dirty="0"/>
              <a:t> them how to pick up the crayfish and point out supplies and how to collect their data. The crayfish will not fight if they are spooked by humans (they’ll try to fight you instead of the other crayfish). </a:t>
            </a:r>
            <a:endParaRPr lang="en-US"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56</a:t>
            </a:fld>
            <a:endParaRPr lang="en-US"/>
          </a:p>
        </p:txBody>
      </p:sp>
    </p:spTree>
    <p:extLst>
      <p:ext uri="{BB962C8B-B14F-4D97-AF65-F5344CB8AC3E}">
        <p14:creationId xmlns:p14="http://schemas.microsoft.com/office/powerpoint/2010/main" val="1050047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a:t>
            </a:r>
            <a:r>
              <a:rPr lang="en-US" baseline="0" dirty="0"/>
              <a:t> them how to pick up the crayfish and point out supplies and how to collect their data. The crayfish will not fight if they are spooked by humans (they’ll try to fight you instead of the other crayfish). </a:t>
            </a:r>
            <a:endParaRPr lang="en-US" dirty="0"/>
          </a:p>
        </p:txBody>
      </p:sp>
      <p:sp>
        <p:nvSpPr>
          <p:cNvPr id="4" name="Slide Number Placeholder 3"/>
          <p:cNvSpPr>
            <a:spLocks noGrp="1"/>
          </p:cNvSpPr>
          <p:nvPr>
            <p:ph type="sldNum" sz="quarter" idx="10"/>
          </p:nvPr>
        </p:nvSpPr>
        <p:spPr/>
        <p:txBody>
          <a:bodyPr/>
          <a:lstStyle/>
          <a:p>
            <a:fld id="{9A813514-FBAC-D347-B082-F28FDEB206B0}" type="slidenum">
              <a:rPr lang="en-US" smtClean="0"/>
              <a:pPr/>
              <a:t>57</a:t>
            </a:fld>
            <a:endParaRPr lang="en-US"/>
          </a:p>
        </p:txBody>
      </p:sp>
    </p:spTree>
    <p:extLst>
      <p:ext uri="{BB962C8B-B14F-4D97-AF65-F5344CB8AC3E}">
        <p14:creationId xmlns:p14="http://schemas.microsoft.com/office/powerpoint/2010/main" val="570548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4D1BAC-0063-6B4F-AE7A-976136AE5D5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2549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09CD1F8-28F2-4E17-8312-D98EFDEFBE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212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ask students what’s wrong with this hypothesis, hopefully they’ll at least identify the missing rationale. They may or may not get the other details.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6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dig deeper. I saw a lot of hand-wavy assumptions for rationale in the hypothesis, so I want to emphasize the rationale should be related to our explanatory variable and biological mechanisms. </a:t>
            </a:r>
          </a:p>
          <a:p>
            <a:endParaRPr lang="en-US" dirty="0"/>
          </a:p>
          <a:p>
            <a:r>
              <a:rPr lang="en-US" dirty="0"/>
              <a:t>I put a citation in the hypothesis to illustrate that the rationale should be supported. Although, likely it would have been discussed earlier in the text.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5100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dig deeper. I saw a lot of hand-wavy assumptions for rationale in the hypothesis, so I want to emphasize the rationale should be related to our explanatory variable and biological mechanisms. </a:t>
            </a:r>
          </a:p>
          <a:p>
            <a:endParaRPr lang="en-US" dirty="0"/>
          </a:p>
          <a:p>
            <a:r>
              <a:rPr lang="en-US" dirty="0"/>
              <a:t>I put a citation in the hypothesis to illustrate that the rationale should be supported. Although, likely it would have been discussed earlier in the text.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3544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focus on prediction, and making sure it includes what the data will look like – and isn’t just a repetition of the hypothesis.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152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focus on prediction, and making sure it includes what the data will look like – and isn’t just a repetition of the hypothesis.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837E0C-CEDE-9749-BCB7-241F7CB681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94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D09E86D8-5721-486E-A51E-BA9F6ED8BF86}" type="datetimeFigureOut">
              <a:rPr lang="en-US" smtClean="0"/>
              <a:t>4/29/2024</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4866CAD-AFB2-4258-A0B1-EF99257FD2E2}" type="slidenum">
              <a:rPr lang="en-US" smtClean="0"/>
              <a:t>‹#›</a:t>
            </a:fld>
            <a:endParaRPr lang="en-US"/>
          </a:p>
        </p:txBody>
      </p:sp>
    </p:spTree>
    <p:extLst>
      <p:ext uri="{BB962C8B-B14F-4D97-AF65-F5344CB8AC3E}">
        <p14:creationId xmlns:p14="http://schemas.microsoft.com/office/powerpoint/2010/main" val="3444162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9E86D8-5721-486E-A51E-BA9F6ED8BF86}"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66CAD-AFB2-4258-A0B1-EF99257FD2E2}" type="slidenum">
              <a:rPr lang="en-US" smtClean="0"/>
              <a:t>‹#›</a:t>
            </a:fld>
            <a:endParaRPr lang="en-US"/>
          </a:p>
        </p:txBody>
      </p:sp>
    </p:spTree>
    <p:extLst>
      <p:ext uri="{BB962C8B-B14F-4D97-AF65-F5344CB8AC3E}">
        <p14:creationId xmlns:p14="http://schemas.microsoft.com/office/powerpoint/2010/main" val="268958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9E86D8-5721-486E-A51E-BA9F6ED8BF86}"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66CAD-AFB2-4258-A0B1-EF99257FD2E2}" type="slidenum">
              <a:rPr lang="en-US" smtClean="0"/>
              <a:t>‹#›</a:t>
            </a:fld>
            <a:endParaRPr lang="en-US"/>
          </a:p>
        </p:txBody>
      </p:sp>
    </p:spTree>
    <p:extLst>
      <p:ext uri="{BB962C8B-B14F-4D97-AF65-F5344CB8AC3E}">
        <p14:creationId xmlns:p14="http://schemas.microsoft.com/office/powerpoint/2010/main" val="3067112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9E86D8-5721-486E-A51E-BA9F6ED8BF86}"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66CAD-AFB2-4258-A0B1-EF99257FD2E2}" type="slidenum">
              <a:rPr lang="en-US" smtClean="0"/>
              <a:t>‹#›</a:t>
            </a:fld>
            <a:endParaRPr lang="en-US"/>
          </a:p>
        </p:txBody>
      </p:sp>
    </p:spTree>
    <p:extLst>
      <p:ext uri="{BB962C8B-B14F-4D97-AF65-F5344CB8AC3E}">
        <p14:creationId xmlns:p14="http://schemas.microsoft.com/office/powerpoint/2010/main" val="1584376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E86D8-5721-486E-A51E-BA9F6ED8BF86}"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66CAD-AFB2-4258-A0B1-EF99257FD2E2}" type="slidenum">
              <a:rPr lang="en-US" smtClean="0"/>
              <a:t>‹#›</a:t>
            </a:fld>
            <a:endParaRPr lang="en-US"/>
          </a:p>
        </p:txBody>
      </p:sp>
    </p:spTree>
    <p:extLst>
      <p:ext uri="{BB962C8B-B14F-4D97-AF65-F5344CB8AC3E}">
        <p14:creationId xmlns:p14="http://schemas.microsoft.com/office/powerpoint/2010/main" val="346484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9E86D8-5721-486E-A51E-BA9F6ED8BF86}" type="datetimeFigureOut">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866CAD-AFB2-4258-A0B1-EF99257FD2E2}" type="slidenum">
              <a:rPr lang="en-US" smtClean="0"/>
              <a:t>‹#›</a:t>
            </a:fld>
            <a:endParaRPr lang="en-US"/>
          </a:p>
        </p:txBody>
      </p:sp>
    </p:spTree>
    <p:extLst>
      <p:ext uri="{BB962C8B-B14F-4D97-AF65-F5344CB8AC3E}">
        <p14:creationId xmlns:p14="http://schemas.microsoft.com/office/powerpoint/2010/main" val="409118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9E86D8-5721-486E-A51E-BA9F6ED8BF86}" type="datetimeFigureOut">
              <a:rPr lang="en-US" smtClean="0"/>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866CAD-AFB2-4258-A0B1-EF99257FD2E2}" type="slidenum">
              <a:rPr lang="en-US" smtClean="0"/>
              <a:t>‹#›</a:t>
            </a:fld>
            <a:endParaRPr lang="en-US"/>
          </a:p>
        </p:txBody>
      </p:sp>
    </p:spTree>
    <p:extLst>
      <p:ext uri="{BB962C8B-B14F-4D97-AF65-F5344CB8AC3E}">
        <p14:creationId xmlns:p14="http://schemas.microsoft.com/office/powerpoint/2010/main" val="4172327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9E86D8-5721-486E-A51E-BA9F6ED8BF86}" type="datetimeFigureOut">
              <a:rPr lang="en-US" smtClean="0"/>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866CAD-AFB2-4258-A0B1-EF99257FD2E2}" type="slidenum">
              <a:rPr lang="en-US" smtClean="0"/>
              <a:t>‹#›</a:t>
            </a:fld>
            <a:endParaRPr lang="en-US"/>
          </a:p>
        </p:txBody>
      </p:sp>
    </p:spTree>
    <p:extLst>
      <p:ext uri="{BB962C8B-B14F-4D97-AF65-F5344CB8AC3E}">
        <p14:creationId xmlns:p14="http://schemas.microsoft.com/office/powerpoint/2010/main" val="3406183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E86D8-5721-486E-A51E-BA9F6ED8BF86}" type="datetimeFigureOut">
              <a:rPr lang="en-US" smtClean="0"/>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866CAD-AFB2-4258-A0B1-EF99257FD2E2}" type="slidenum">
              <a:rPr lang="en-US" smtClean="0"/>
              <a:t>‹#›</a:t>
            </a:fld>
            <a:endParaRPr lang="en-US"/>
          </a:p>
        </p:txBody>
      </p:sp>
    </p:spTree>
    <p:extLst>
      <p:ext uri="{BB962C8B-B14F-4D97-AF65-F5344CB8AC3E}">
        <p14:creationId xmlns:p14="http://schemas.microsoft.com/office/powerpoint/2010/main" val="2022381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D09E86D8-5721-486E-A51E-BA9F6ED8BF86}" type="datetimeFigureOut">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4866CAD-AFB2-4258-A0B1-EF99257FD2E2}" type="slidenum">
              <a:rPr lang="en-US" smtClean="0"/>
              <a:t>‹#›</a:t>
            </a:fld>
            <a:endParaRPr lang="en-US"/>
          </a:p>
        </p:txBody>
      </p:sp>
    </p:spTree>
    <p:extLst>
      <p:ext uri="{BB962C8B-B14F-4D97-AF65-F5344CB8AC3E}">
        <p14:creationId xmlns:p14="http://schemas.microsoft.com/office/powerpoint/2010/main" val="260125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D09E86D8-5721-486E-A51E-BA9F6ED8BF86}" type="datetimeFigureOut">
              <a:rPr lang="en-US" smtClean="0"/>
              <a:t>4/29/2024</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4866CAD-AFB2-4258-A0B1-EF99257FD2E2}" type="slidenum">
              <a:rPr lang="en-US" smtClean="0"/>
              <a:t>‹#›</a:t>
            </a:fld>
            <a:endParaRPr lang="en-US"/>
          </a:p>
        </p:txBody>
      </p:sp>
    </p:spTree>
    <p:extLst>
      <p:ext uri="{BB962C8B-B14F-4D97-AF65-F5344CB8AC3E}">
        <p14:creationId xmlns:p14="http://schemas.microsoft.com/office/powerpoint/2010/main" val="35144745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45A7471-9FF0-42E3-A405-12BC41E3160C}" type="datetimeFigureOut">
              <a:rPr lang="en-US" smtClean="0"/>
              <a:t>4/29/2024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9AA016B-4363-42D2-AE29-EB12CA7DB627}" type="slidenum">
              <a:rPr lang="en-US" smtClean="0"/>
              <a:t>‹#›</a:t>
            </a:fld>
            <a:endParaRPr lang="en-US"/>
          </a:p>
        </p:txBody>
      </p:sp>
    </p:spTree>
    <p:extLst>
      <p:ext uri="{BB962C8B-B14F-4D97-AF65-F5344CB8AC3E}">
        <p14:creationId xmlns:p14="http://schemas.microsoft.com/office/powerpoint/2010/main" val="369174761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ideo" Target="https://www.youtube.com/embed/Hkqw8dF_fWU?start=41&amp;feature=oembed" TargetMode="External"/><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1.jpe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96C26-B7EC-0C14-9FE2-671F13C63A54}"/>
              </a:ext>
            </a:extLst>
          </p:cNvPr>
          <p:cNvSpPr/>
          <p:nvPr/>
        </p:nvSpPr>
        <p:spPr>
          <a:xfrm>
            <a:off x="0" y="-149226"/>
            <a:ext cx="12192000" cy="4987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2C1157-24C0-4712-84F1-BD1D58900FAE}"/>
              </a:ext>
            </a:extLst>
          </p:cNvPr>
          <p:cNvSpPr>
            <a:spLocks noGrp="1"/>
          </p:cNvSpPr>
          <p:nvPr>
            <p:ph type="ctrTitle" idx="4294967295"/>
          </p:nvPr>
        </p:nvSpPr>
        <p:spPr>
          <a:xfrm>
            <a:off x="2646363" y="4525963"/>
            <a:ext cx="9545637" cy="2849562"/>
          </a:xfrm>
        </p:spPr>
        <p:txBody>
          <a:bodyPr>
            <a:normAutofit/>
          </a:bodyPr>
          <a:lstStyle/>
          <a:p>
            <a:pPr algn="ctr"/>
            <a:r>
              <a:rPr lang="en-US" sz="6000" dirty="0">
                <a:solidFill>
                  <a:schemeClr val="bg1"/>
                </a:solidFill>
              </a:rPr>
              <a:t>Lab 5: Investigating behavior of invasive crayfish</a:t>
            </a:r>
          </a:p>
        </p:txBody>
      </p:sp>
      <p:pic>
        <p:nvPicPr>
          <p:cNvPr id="3" name="Picture 8" descr="http://cryptobranchidae.tripod.com/sitebuildercontent/sitebuilderpictures/redswampcrayfish.jpg">
            <a:extLst>
              <a:ext uri="{FF2B5EF4-FFF2-40B4-BE49-F238E27FC236}">
                <a16:creationId xmlns:a16="http://schemas.microsoft.com/office/drawing/2014/main" id="{04642890-BADE-DEDB-4C6A-28F2066EB935}"/>
              </a:ext>
            </a:extLst>
          </p:cNvPr>
          <p:cNvPicPr>
            <a:picLocks noChangeAspect="1" noChangeArrowheads="1"/>
          </p:cNvPicPr>
          <p:nvPr/>
        </p:nvPicPr>
        <p:blipFill rotWithShape="1">
          <a:blip r:embed="rId2"/>
          <a:srcRect t="8015" b="22472"/>
          <a:stretch/>
        </p:blipFill>
        <p:spPr bwMode="auto">
          <a:xfrm>
            <a:off x="2233332" y="284200"/>
            <a:ext cx="8016282" cy="4241342"/>
          </a:xfrm>
          <a:prstGeom prst="rect">
            <a:avLst/>
          </a:prstGeom>
          <a:noFill/>
        </p:spPr>
      </p:pic>
    </p:spTree>
    <p:extLst>
      <p:ext uri="{BB962C8B-B14F-4D97-AF65-F5344CB8AC3E}">
        <p14:creationId xmlns:p14="http://schemas.microsoft.com/office/powerpoint/2010/main" val="3982534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472" y="416039"/>
            <a:ext cx="8945396" cy="588818"/>
          </a:xfrm>
        </p:spPr>
        <p:txBody>
          <a:bodyPr>
            <a:normAutofit fontScale="90000"/>
          </a:bodyPr>
          <a:lstStyle/>
          <a:p>
            <a:r>
              <a:rPr lang="en-US" dirty="0">
                <a:solidFill>
                  <a:schemeClr val="accent4"/>
                </a:solidFill>
              </a:rPr>
              <a:t>About the homework..</a:t>
            </a:r>
          </a:p>
        </p:txBody>
      </p:sp>
      <p:sp>
        <p:nvSpPr>
          <p:cNvPr id="4" name="Content Placeholder 2">
            <a:extLst>
              <a:ext uri="{FF2B5EF4-FFF2-40B4-BE49-F238E27FC236}">
                <a16:creationId xmlns:a16="http://schemas.microsoft.com/office/drawing/2014/main" id="{F0D33EC1-8502-0B29-6301-1C421B934647}"/>
              </a:ext>
            </a:extLst>
          </p:cNvPr>
          <p:cNvSpPr txBox="1">
            <a:spLocks/>
          </p:cNvSpPr>
          <p:nvPr/>
        </p:nvSpPr>
        <p:spPr>
          <a:xfrm>
            <a:off x="1002471" y="3250686"/>
            <a:ext cx="10427528" cy="1754436"/>
          </a:xfrm>
          <a:prstGeom prst="rect">
            <a:avLst/>
          </a:prstGeom>
        </p:spPr>
        <p:txBody>
          <a:bodyPr vert="horz" lIns="62345" tIns="31173" rIns="62345" bIns="31173" rtlCol="0">
            <a:normAutofit fontScale="92500" lnSpcReduction="2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Prediction:</a:t>
            </a:r>
          </a:p>
          <a:p>
            <a:pPr marL="0" indent="0">
              <a:buNone/>
            </a:pPr>
            <a:r>
              <a:rPr lang="en-US" sz="3273" dirty="0">
                <a:solidFill>
                  <a:schemeClr val="tx1"/>
                </a:solidFill>
              </a:rPr>
              <a:t>If false brome is present, then there will be less herbaceous species. </a:t>
            </a:r>
          </a:p>
          <a:p>
            <a:pPr marL="0" indent="0">
              <a:buNone/>
            </a:pPr>
            <a:r>
              <a:rPr lang="en-US" sz="3273" dirty="0">
                <a:solidFill>
                  <a:schemeClr val="accent4"/>
                </a:solidFill>
              </a:rPr>
              <a:t>Moving on to the prediction, what’s wrong with this one?</a:t>
            </a:r>
          </a:p>
          <a:p>
            <a:pPr marL="0" indent="0">
              <a:buNone/>
            </a:pPr>
            <a:endParaRPr lang="en-US" sz="3273" dirty="0">
              <a:solidFill>
                <a:schemeClr val="tx1"/>
              </a:solidFill>
            </a:endParaRPr>
          </a:p>
          <a:p>
            <a:endParaRPr lang="en-US" sz="1854" dirty="0">
              <a:solidFill>
                <a:schemeClr val="tx1"/>
              </a:solidFill>
            </a:endParaRPr>
          </a:p>
        </p:txBody>
      </p:sp>
      <p:sp>
        <p:nvSpPr>
          <p:cNvPr id="9" name="Title 1">
            <a:extLst>
              <a:ext uri="{FF2B5EF4-FFF2-40B4-BE49-F238E27FC236}">
                <a16:creationId xmlns:a16="http://schemas.microsoft.com/office/drawing/2014/main" id="{CF7B14D8-1C09-1705-35A5-749E2BFD983C}"/>
              </a:ext>
            </a:extLst>
          </p:cNvPr>
          <p:cNvSpPr txBox="1">
            <a:spLocks/>
          </p:cNvSpPr>
          <p:nvPr/>
        </p:nvSpPr>
        <p:spPr>
          <a:xfrm>
            <a:off x="1608506" y="5218547"/>
            <a:ext cx="8974989" cy="1223414"/>
          </a:xfrm>
          <a:prstGeom prst="rect">
            <a:avLst/>
          </a:prstGeom>
          <a:ln>
            <a:solidFill>
              <a:schemeClr val="accent3"/>
            </a:solidFill>
          </a:ln>
        </p:spPr>
        <p:txBody>
          <a:bodyPr vert="horz" lIns="62345" tIns="31173" rIns="62345" bIns="31173" rtlCol="0" anchor="ctr">
            <a:normAutofit fontScale="97500" lnSpcReduction="10000"/>
          </a:bodyPr>
          <a:lstStyle>
            <a:lvl1pPr algn="l" defTabSz="1165860" rtl="0" eaLnBrk="1" latinLnBrk="0" hangingPunct="1">
              <a:lnSpc>
                <a:spcPct val="85000"/>
              </a:lnSpc>
              <a:spcBef>
                <a:spcPct val="0"/>
              </a:spcBef>
              <a:buNone/>
              <a:defRPr sz="6885" kern="1200" spc="-153" baseline="0">
                <a:solidFill>
                  <a:schemeClr val="accent1"/>
                </a:solidFill>
                <a:latin typeface="+mj-lt"/>
                <a:ea typeface="+mj-ea"/>
                <a:cs typeface="+mj-cs"/>
              </a:defRPr>
            </a:lvl1pPr>
          </a:lstStyle>
          <a:p>
            <a:r>
              <a:rPr lang="en-US" sz="3273" dirty="0">
                <a:solidFill>
                  <a:schemeClr val="tx1"/>
                </a:solidFill>
              </a:rPr>
              <a:t>Doesn’t include what the data (measurable) will look like. 	What do we mean by less?</a:t>
            </a:r>
          </a:p>
          <a:p>
            <a:r>
              <a:rPr lang="en-US" sz="3273" dirty="0">
                <a:solidFill>
                  <a:schemeClr val="tx1"/>
                </a:solidFill>
              </a:rPr>
              <a:t>Repeats hypothesis</a:t>
            </a:r>
          </a:p>
        </p:txBody>
      </p:sp>
      <p:sp>
        <p:nvSpPr>
          <p:cNvPr id="8" name="Content Placeholder 2">
            <a:extLst>
              <a:ext uri="{FF2B5EF4-FFF2-40B4-BE49-F238E27FC236}">
                <a16:creationId xmlns:a16="http://schemas.microsoft.com/office/drawing/2014/main" id="{B8CF0E5E-819D-30F8-6117-132F6C6CFB56}"/>
              </a:ext>
            </a:extLst>
          </p:cNvPr>
          <p:cNvSpPr txBox="1">
            <a:spLocks/>
          </p:cNvSpPr>
          <p:nvPr/>
        </p:nvSpPr>
        <p:spPr>
          <a:xfrm>
            <a:off x="1002471" y="1172505"/>
            <a:ext cx="9881300" cy="2078181"/>
          </a:xfrm>
          <a:prstGeom prst="rect">
            <a:avLst/>
          </a:prstGeom>
        </p:spPr>
        <p:txBody>
          <a:bodyPr vert="horz" lIns="62345" tIns="31173" rIns="62345" bIns="31173" rtlCol="0">
            <a:normAutofit fontScale="925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Hypothesis:</a:t>
            </a:r>
          </a:p>
          <a:p>
            <a:pPr marL="0" indent="0">
              <a:buNone/>
            </a:pPr>
            <a:r>
              <a:rPr lang="en-US" sz="3273" dirty="0">
                <a:solidFill>
                  <a:schemeClr val="tx1"/>
                </a:solidFill>
              </a:rPr>
              <a:t>The presence of false brome will decrease the number of other herbaceous species present, because its seeds outcompete the seeds of other plants for early season moisture.</a:t>
            </a:r>
            <a:endParaRPr lang="en-US" sz="2371" dirty="0">
              <a:solidFill>
                <a:schemeClr val="tx1"/>
              </a:solidFill>
            </a:endParaRPr>
          </a:p>
        </p:txBody>
      </p:sp>
      <p:sp>
        <p:nvSpPr>
          <p:cNvPr id="6" name="Title 1">
            <a:extLst>
              <a:ext uri="{FF2B5EF4-FFF2-40B4-BE49-F238E27FC236}">
                <a16:creationId xmlns:a16="http://schemas.microsoft.com/office/drawing/2014/main" id="{DBD48640-9406-BFD6-5B68-C5A0AE8C707E}"/>
              </a:ext>
            </a:extLst>
          </p:cNvPr>
          <p:cNvSpPr txBox="1">
            <a:spLocks/>
          </p:cNvSpPr>
          <p:nvPr/>
        </p:nvSpPr>
        <p:spPr>
          <a:xfrm>
            <a:off x="4041713" y="1841500"/>
            <a:ext cx="3240683" cy="3659910"/>
          </a:xfrm>
          <a:prstGeom prst="rect">
            <a:avLst/>
          </a:prstGeom>
          <a:solidFill>
            <a:schemeClr val="bg1"/>
          </a:solidFill>
          <a:ln w="25400">
            <a:solidFill>
              <a:schemeClr val="accent3"/>
            </a:solidFill>
          </a:ln>
        </p:spPr>
        <p:txBody>
          <a:bodyPr vert="horz" lIns="62345" tIns="31173" rIns="62345" bIns="31173" rtlCol="0" anchor="ctr">
            <a:normAutofit fontScale="97500"/>
          </a:bodyPr>
          <a:lstStyle>
            <a:lvl1pPr algn="l" defTabSz="1165860" rtl="0" eaLnBrk="1" latinLnBrk="0" hangingPunct="1">
              <a:lnSpc>
                <a:spcPct val="85000"/>
              </a:lnSpc>
              <a:spcBef>
                <a:spcPct val="0"/>
              </a:spcBef>
              <a:buNone/>
              <a:defRPr sz="6885" kern="1200" spc="-153" baseline="0">
                <a:solidFill>
                  <a:schemeClr val="accent1"/>
                </a:solidFill>
                <a:latin typeface="+mj-lt"/>
                <a:ea typeface="+mj-ea"/>
                <a:cs typeface="+mj-cs"/>
              </a:defRPr>
            </a:lvl1pPr>
          </a:lstStyle>
          <a:p>
            <a:r>
              <a:rPr lang="en-US" sz="3682" dirty="0">
                <a:solidFill>
                  <a:schemeClr val="tx1"/>
                </a:solidFill>
              </a:rPr>
              <a:t>If your hypothesis and prediction are repetitive – there’s a good chance one of them is not quite correct. </a:t>
            </a:r>
          </a:p>
        </p:txBody>
      </p:sp>
    </p:spTree>
    <p:extLst>
      <p:ext uri="{BB962C8B-B14F-4D97-AF65-F5344CB8AC3E}">
        <p14:creationId xmlns:p14="http://schemas.microsoft.com/office/powerpoint/2010/main" val="3895328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472" y="416039"/>
            <a:ext cx="8945396" cy="588818"/>
          </a:xfrm>
        </p:spPr>
        <p:txBody>
          <a:bodyPr>
            <a:normAutofit fontScale="90000"/>
          </a:bodyPr>
          <a:lstStyle/>
          <a:p>
            <a:r>
              <a:rPr lang="en-US" dirty="0">
                <a:solidFill>
                  <a:schemeClr val="accent4"/>
                </a:solidFill>
              </a:rPr>
              <a:t>About the homework..</a:t>
            </a:r>
          </a:p>
        </p:txBody>
      </p:sp>
      <p:sp>
        <p:nvSpPr>
          <p:cNvPr id="4" name="Content Placeholder 2">
            <a:extLst>
              <a:ext uri="{FF2B5EF4-FFF2-40B4-BE49-F238E27FC236}">
                <a16:creationId xmlns:a16="http://schemas.microsoft.com/office/drawing/2014/main" id="{F0D33EC1-8502-0B29-6301-1C421B934647}"/>
              </a:ext>
            </a:extLst>
          </p:cNvPr>
          <p:cNvSpPr txBox="1">
            <a:spLocks/>
          </p:cNvSpPr>
          <p:nvPr/>
        </p:nvSpPr>
        <p:spPr>
          <a:xfrm>
            <a:off x="1002471" y="3250686"/>
            <a:ext cx="10427528" cy="2078180"/>
          </a:xfrm>
          <a:prstGeom prst="rect">
            <a:avLst/>
          </a:prstGeom>
        </p:spPr>
        <p:txBody>
          <a:bodyPr vert="horz" lIns="62345" tIns="31173" rIns="62345" bIns="31173" rtlCol="0">
            <a:normAutofit fontScale="92500" lnSpcReduction="1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Prediction:</a:t>
            </a:r>
          </a:p>
          <a:p>
            <a:pPr marL="0" indent="0">
              <a:buNone/>
            </a:pPr>
            <a:r>
              <a:rPr lang="en-US" sz="3273" dirty="0">
                <a:solidFill>
                  <a:schemeClr val="tx1"/>
                </a:solidFill>
              </a:rPr>
              <a:t>If false brome seeds outcompete the seeds of other herbaceous plants, then the </a:t>
            </a:r>
            <a:r>
              <a:rPr lang="en-US" sz="3273" dirty="0">
                <a:solidFill>
                  <a:schemeClr val="accent6"/>
                </a:solidFill>
              </a:rPr>
              <a:t>percent coverage of false brome </a:t>
            </a:r>
            <a:r>
              <a:rPr lang="en-US" sz="3273" dirty="0">
                <a:solidFill>
                  <a:schemeClr val="tx1"/>
                </a:solidFill>
              </a:rPr>
              <a:t>will be negatively correlated with the </a:t>
            </a:r>
            <a:r>
              <a:rPr lang="en-US" sz="3273" dirty="0">
                <a:solidFill>
                  <a:schemeClr val="accent6"/>
                </a:solidFill>
              </a:rPr>
              <a:t>number of different herbaceous species </a:t>
            </a:r>
            <a:r>
              <a:rPr lang="en-US" sz="3273" dirty="0">
                <a:solidFill>
                  <a:schemeClr val="tx1"/>
                </a:solidFill>
              </a:rPr>
              <a:t>present.</a:t>
            </a:r>
          </a:p>
          <a:p>
            <a:pPr marL="0" indent="0">
              <a:buNone/>
            </a:pPr>
            <a:endParaRPr lang="en-US" sz="3273" dirty="0">
              <a:solidFill>
                <a:schemeClr val="tx1"/>
              </a:solidFill>
            </a:endParaRPr>
          </a:p>
          <a:p>
            <a:endParaRPr lang="en-US" sz="1854" dirty="0">
              <a:solidFill>
                <a:schemeClr val="tx1"/>
              </a:solidFill>
            </a:endParaRPr>
          </a:p>
        </p:txBody>
      </p:sp>
      <p:sp>
        <p:nvSpPr>
          <p:cNvPr id="8" name="Content Placeholder 2">
            <a:extLst>
              <a:ext uri="{FF2B5EF4-FFF2-40B4-BE49-F238E27FC236}">
                <a16:creationId xmlns:a16="http://schemas.microsoft.com/office/drawing/2014/main" id="{B8CF0E5E-819D-30F8-6117-132F6C6CFB56}"/>
              </a:ext>
            </a:extLst>
          </p:cNvPr>
          <p:cNvSpPr txBox="1">
            <a:spLocks/>
          </p:cNvSpPr>
          <p:nvPr/>
        </p:nvSpPr>
        <p:spPr>
          <a:xfrm>
            <a:off x="1002471" y="1172505"/>
            <a:ext cx="9881300" cy="2078181"/>
          </a:xfrm>
          <a:prstGeom prst="rect">
            <a:avLst/>
          </a:prstGeom>
        </p:spPr>
        <p:txBody>
          <a:bodyPr vert="horz" lIns="62345" tIns="31173" rIns="62345" bIns="31173" rtlCol="0">
            <a:normAutofit fontScale="925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Hypothesis:</a:t>
            </a:r>
          </a:p>
          <a:p>
            <a:pPr marL="0" indent="0">
              <a:buNone/>
            </a:pPr>
            <a:r>
              <a:rPr lang="en-US" sz="3273" dirty="0">
                <a:solidFill>
                  <a:schemeClr val="tx1"/>
                </a:solidFill>
              </a:rPr>
              <a:t>The presence of false brome will decrease the number of other herbaceous species present, because its seeds outcompete the seeds of other plants for early season moisture.</a:t>
            </a:r>
            <a:endParaRPr lang="en-US" sz="2371" dirty="0">
              <a:solidFill>
                <a:schemeClr val="tx1"/>
              </a:solidFill>
            </a:endParaRPr>
          </a:p>
        </p:txBody>
      </p:sp>
    </p:spTree>
    <p:extLst>
      <p:ext uri="{BB962C8B-B14F-4D97-AF65-F5344CB8AC3E}">
        <p14:creationId xmlns:p14="http://schemas.microsoft.com/office/powerpoint/2010/main" val="137760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417" y="416039"/>
            <a:ext cx="9216790" cy="588818"/>
          </a:xfrm>
        </p:spPr>
        <p:txBody>
          <a:bodyPr>
            <a:normAutofit fontScale="90000"/>
          </a:bodyPr>
          <a:lstStyle/>
          <a:p>
            <a:r>
              <a:rPr lang="en-US" dirty="0">
                <a:solidFill>
                  <a:schemeClr val="accent4"/>
                </a:solidFill>
              </a:rPr>
              <a:t>About the homework..</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801418" y="1281072"/>
            <a:ext cx="10589165" cy="5160889"/>
          </a:xfrm>
          <a:prstGeom prst="rect">
            <a:avLst/>
          </a:prstGeom>
        </p:spPr>
        <p:txBody>
          <a:bodyPr vert="horz" lIns="62345" tIns="31173" rIns="62345" bIns="31173" rtlCol="0">
            <a:normAutofit fontScale="92500" lnSpcReduction="2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Explanatory (independent) v Response (dependent) variables. </a:t>
            </a:r>
          </a:p>
          <a:p>
            <a:pPr marL="0" indent="0">
              <a:buNone/>
            </a:pPr>
            <a:endParaRPr lang="en-US" sz="3273" dirty="0">
              <a:solidFill>
                <a:schemeClr val="tx1"/>
              </a:solidFill>
            </a:endParaRPr>
          </a:p>
          <a:p>
            <a:pPr marL="0" indent="0">
              <a:buNone/>
            </a:pPr>
            <a:r>
              <a:rPr lang="en-US" sz="3273" dirty="0">
                <a:solidFill>
                  <a:schemeClr val="tx1"/>
                </a:solidFill>
              </a:rPr>
              <a:t>The </a:t>
            </a:r>
            <a:r>
              <a:rPr lang="en-US" sz="3273" b="1" dirty="0">
                <a:solidFill>
                  <a:schemeClr val="tx1"/>
                </a:solidFill>
              </a:rPr>
              <a:t>explanatory variable </a:t>
            </a:r>
            <a:r>
              <a:rPr lang="en-US" sz="3273" i="1" dirty="0">
                <a:solidFill>
                  <a:schemeClr val="tx1"/>
                </a:solidFill>
              </a:rPr>
              <a:t>explains</a:t>
            </a:r>
            <a:r>
              <a:rPr lang="en-US" sz="3273" dirty="0">
                <a:solidFill>
                  <a:schemeClr val="tx1"/>
                </a:solidFill>
              </a:rPr>
              <a:t> your data. It is </a:t>
            </a:r>
            <a:r>
              <a:rPr lang="en-US" sz="3273" i="1" dirty="0">
                <a:solidFill>
                  <a:schemeClr val="tx1"/>
                </a:solidFill>
              </a:rPr>
              <a:t>independent </a:t>
            </a:r>
            <a:r>
              <a:rPr lang="en-US" sz="3273" dirty="0">
                <a:solidFill>
                  <a:schemeClr val="tx1"/>
                </a:solidFill>
              </a:rPr>
              <a:t>of the data you measure. </a:t>
            </a:r>
          </a:p>
          <a:p>
            <a:pPr marL="161272" indent="-161272">
              <a:buFont typeface="Arial" panose="020B0604020202020204" pitchFamily="34" charset="0"/>
              <a:buChar char="•"/>
            </a:pPr>
            <a:r>
              <a:rPr lang="en-US" sz="3273" dirty="0">
                <a:solidFill>
                  <a:schemeClr val="tx1"/>
                </a:solidFill>
              </a:rPr>
              <a:t>It is the variable you are manipulating or the treatment you are adding. </a:t>
            </a:r>
          </a:p>
          <a:p>
            <a:pPr marL="161272" indent="-161272">
              <a:buFont typeface="Arial" panose="020B0604020202020204" pitchFamily="34" charset="0"/>
              <a:buChar char="•"/>
            </a:pPr>
            <a:r>
              <a:rPr lang="en-US" sz="3273" dirty="0">
                <a:solidFill>
                  <a:schemeClr val="tx1"/>
                </a:solidFill>
              </a:rPr>
              <a:t> Graphed on the x axis (there’s an x in e</a:t>
            </a:r>
            <a:r>
              <a:rPr lang="en-US" sz="3273" b="1" dirty="0">
                <a:solidFill>
                  <a:schemeClr val="accent4"/>
                </a:solidFill>
              </a:rPr>
              <a:t>x</a:t>
            </a:r>
            <a:r>
              <a:rPr lang="en-US" sz="3273" dirty="0">
                <a:solidFill>
                  <a:schemeClr val="tx1"/>
                </a:solidFill>
              </a:rPr>
              <a:t>planatory)</a:t>
            </a:r>
          </a:p>
          <a:p>
            <a:pPr marL="0" indent="0">
              <a:buNone/>
            </a:pPr>
            <a:endParaRPr lang="en-US" sz="3273" dirty="0">
              <a:solidFill>
                <a:schemeClr val="tx1"/>
              </a:solidFill>
            </a:endParaRPr>
          </a:p>
          <a:p>
            <a:pPr marL="0" indent="0">
              <a:buNone/>
            </a:pPr>
            <a:r>
              <a:rPr lang="en-US" sz="3273" dirty="0">
                <a:solidFill>
                  <a:schemeClr val="tx1"/>
                </a:solidFill>
              </a:rPr>
              <a:t>The </a:t>
            </a:r>
            <a:r>
              <a:rPr lang="en-US" sz="3273" b="1" dirty="0">
                <a:solidFill>
                  <a:schemeClr val="tx1"/>
                </a:solidFill>
              </a:rPr>
              <a:t>response variable </a:t>
            </a:r>
            <a:r>
              <a:rPr lang="en-US" sz="3273" dirty="0">
                <a:solidFill>
                  <a:schemeClr val="tx1"/>
                </a:solidFill>
              </a:rPr>
              <a:t>occurs as a </a:t>
            </a:r>
            <a:r>
              <a:rPr lang="en-US" sz="3273" i="1" dirty="0">
                <a:solidFill>
                  <a:schemeClr val="tx1"/>
                </a:solidFill>
              </a:rPr>
              <a:t>response</a:t>
            </a:r>
            <a:r>
              <a:rPr lang="en-US" sz="3273" dirty="0">
                <a:solidFill>
                  <a:schemeClr val="tx1"/>
                </a:solidFill>
              </a:rPr>
              <a:t> to your explanatory variables and is </a:t>
            </a:r>
            <a:r>
              <a:rPr lang="en-US" sz="3273" i="1" dirty="0">
                <a:solidFill>
                  <a:schemeClr val="tx1"/>
                </a:solidFill>
              </a:rPr>
              <a:t>dependent</a:t>
            </a:r>
            <a:r>
              <a:rPr lang="en-US" sz="3273" dirty="0">
                <a:solidFill>
                  <a:schemeClr val="tx1"/>
                </a:solidFill>
              </a:rPr>
              <a:t> on the conditions of the experiment caused by the explanatory variables.</a:t>
            </a:r>
          </a:p>
          <a:p>
            <a:pPr marL="185083" indent="-185083">
              <a:buFont typeface="Arial" panose="020B0604020202020204" pitchFamily="34" charset="0"/>
              <a:buChar char="•"/>
            </a:pPr>
            <a:r>
              <a:rPr lang="en-US" sz="3273" dirty="0">
                <a:solidFill>
                  <a:schemeClr val="tx1"/>
                </a:solidFill>
              </a:rPr>
              <a:t>It is the data you are measuring (abundance, diversity, length, </a:t>
            </a:r>
            <a:r>
              <a:rPr lang="en-US" sz="3273" dirty="0" err="1">
                <a:solidFill>
                  <a:schemeClr val="tx1"/>
                </a:solidFill>
              </a:rPr>
              <a:t>etc</a:t>
            </a:r>
            <a:r>
              <a:rPr lang="en-US" sz="3273" dirty="0">
                <a:solidFill>
                  <a:schemeClr val="tx1"/>
                </a:solidFill>
              </a:rPr>
              <a:t>)</a:t>
            </a:r>
          </a:p>
          <a:p>
            <a:pPr marL="0" indent="0">
              <a:buNone/>
            </a:pPr>
            <a:endParaRPr lang="en-US" sz="3273" dirty="0">
              <a:solidFill>
                <a:schemeClr val="tx1"/>
              </a:solidFill>
            </a:endParaRPr>
          </a:p>
        </p:txBody>
      </p:sp>
    </p:spTree>
    <p:extLst>
      <p:ext uri="{BB962C8B-B14F-4D97-AF65-F5344CB8AC3E}">
        <p14:creationId xmlns:p14="http://schemas.microsoft.com/office/powerpoint/2010/main" val="1960139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416" y="427182"/>
            <a:ext cx="9196693" cy="588818"/>
          </a:xfrm>
        </p:spPr>
        <p:txBody>
          <a:bodyPr>
            <a:normAutofit fontScale="90000"/>
          </a:bodyPr>
          <a:lstStyle/>
          <a:p>
            <a:r>
              <a:rPr lang="en-US" dirty="0">
                <a:solidFill>
                  <a:schemeClr val="accent4"/>
                </a:solidFill>
              </a:rPr>
              <a:t>About the homework.. </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801418" y="1269930"/>
            <a:ext cx="10589165" cy="4595161"/>
          </a:xfrm>
          <a:prstGeom prst="rect">
            <a:avLst/>
          </a:prstGeom>
        </p:spPr>
        <p:txBody>
          <a:bodyPr vert="horz" lIns="62345" tIns="31173" rIns="62345" bIns="31173" rtlCol="0">
            <a:normAutofit fontScale="85000" lnSpcReduction="2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Explanatory (independent) v Response (dependent) variables. </a:t>
            </a:r>
            <a:endParaRPr lang="en-US" sz="3273" dirty="0">
              <a:solidFill>
                <a:schemeClr val="tx1"/>
              </a:solidFill>
            </a:endParaRPr>
          </a:p>
          <a:p>
            <a:pPr marL="0" indent="0">
              <a:buNone/>
            </a:pPr>
            <a:r>
              <a:rPr lang="en-US" sz="3273" dirty="0">
                <a:solidFill>
                  <a:schemeClr val="tx1"/>
                </a:solidFill>
              </a:rPr>
              <a:t>Why it can be confusing: these are determined by the nature of the experiment/study, rather than by the variable. </a:t>
            </a:r>
          </a:p>
          <a:p>
            <a:pPr marL="0" indent="0">
              <a:buNone/>
            </a:pPr>
            <a:endParaRPr lang="en-US" sz="3273" dirty="0">
              <a:solidFill>
                <a:schemeClr val="tx1"/>
              </a:solidFill>
            </a:endParaRPr>
          </a:p>
          <a:p>
            <a:pPr marL="0" indent="0">
              <a:buNone/>
            </a:pPr>
            <a:r>
              <a:rPr lang="en-US" sz="3273" dirty="0">
                <a:solidFill>
                  <a:schemeClr val="tx1"/>
                </a:solidFill>
              </a:rPr>
              <a:t>You could study how soil moisture impacts false brome growth by measuring false brome growth at different soil moistures. </a:t>
            </a:r>
          </a:p>
          <a:p>
            <a:pPr marL="0" indent="0">
              <a:buNone/>
            </a:pPr>
            <a:endParaRPr lang="en-US" sz="3273" dirty="0">
              <a:solidFill>
                <a:schemeClr val="tx1"/>
              </a:solidFill>
            </a:endParaRPr>
          </a:p>
          <a:p>
            <a:pPr marL="0" indent="0">
              <a:buNone/>
            </a:pPr>
            <a:endParaRPr lang="en-US" sz="3273" dirty="0">
              <a:solidFill>
                <a:schemeClr val="tx1"/>
              </a:solidFill>
            </a:endParaRPr>
          </a:p>
          <a:p>
            <a:pPr marL="0" indent="0">
              <a:buNone/>
            </a:pPr>
            <a:r>
              <a:rPr lang="en-US" sz="3273" dirty="0">
                <a:solidFill>
                  <a:schemeClr val="tx1"/>
                </a:solidFill>
              </a:rPr>
              <a:t>You could study how the amount of false brome impacts soil moisture levels by putting different amounts of false brome into soil of the same moisture level and then measuring that soil moisture after some time.</a:t>
            </a:r>
          </a:p>
        </p:txBody>
      </p:sp>
      <p:sp>
        <p:nvSpPr>
          <p:cNvPr id="3" name="Title 1">
            <a:extLst>
              <a:ext uri="{FF2B5EF4-FFF2-40B4-BE49-F238E27FC236}">
                <a16:creationId xmlns:a16="http://schemas.microsoft.com/office/drawing/2014/main" id="{2047C564-DA2B-D18D-7253-AC51923ED20D}"/>
              </a:ext>
            </a:extLst>
          </p:cNvPr>
          <p:cNvSpPr txBox="1">
            <a:spLocks/>
          </p:cNvSpPr>
          <p:nvPr/>
        </p:nvSpPr>
        <p:spPr>
          <a:xfrm>
            <a:off x="1246910" y="3763818"/>
            <a:ext cx="9652738" cy="992909"/>
          </a:xfrm>
          <a:prstGeom prst="rect">
            <a:avLst/>
          </a:prstGeom>
          <a:ln>
            <a:noFill/>
          </a:ln>
        </p:spPr>
        <p:txBody>
          <a:bodyPr vert="horz" lIns="62345" tIns="31173" rIns="62345" bIns="31173" rtlCol="0" anchor="ctr">
            <a:normAutofit fontScale="97500"/>
          </a:bodyPr>
          <a:lstStyle>
            <a:lvl1pPr algn="l" defTabSz="1165860" rtl="0" eaLnBrk="1" latinLnBrk="0" hangingPunct="1">
              <a:lnSpc>
                <a:spcPct val="85000"/>
              </a:lnSpc>
              <a:spcBef>
                <a:spcPct val="0"/>
              </a:spcBef>
              <a:buNone/>
              <a:defRPr sz="6885" kern="1200" spc="-153" baseline="0">
                <a:solidFill>
                  <a:schemeClr val="accent1"/>
                </a:solidFill>
                <a:latin typeface="+mj-lt"/>
                <a:ea typeface="+mj-ea"/>
                <a:cs typeface="+mj-cs"/>
              </a:defRPr>
            </a:lvl1pPr>
          </a:lstStyle>
          <a:p>
            <a:r>
              <a:rPr lang="en-US" sz="3000" dirty="0">
                <a:solidFill>
                  <a:schemeClr val="accent4"/>
                </a:solidFill>
              </a:rPr>
              <a:t>Explanatory: soil moisture	                        Response: false brome growth</a:t>
            </a:r>
          </a:p>
        </p:txBody>
      </p:sp>
      <p:sp>
        <p:nvSpPr>
          <p:cNvPr id="4" name="Title 1">
            <a:extLst>
              <a:ext uri="{FF2B5EF4-FFF2-40B4-BE49-F238E27FC236}">
                <a16:creationId xmlns:a16="http://schemas.microsoft.com/office/drawing/2014/main" id="{F5DD072A-3D60-7231-31C6-8A3868582024}"/>
              </a:ext>
            </a:extLst>
          </p:cNvPr>
          <p:cNvSpPr txBox="1">
            <a:spLocks/>
          </p:cNvSpPr>
          <p:nvPr/>
        </p:nvSpPr>
        <p:spPr>
          <a:xfrm>
            <a:off x="1246910" y="5599616"/>
            <a:ext cx="9051635" cy="992909"/>
          </a:xfrm>
          <a:prstGeom prst="rect">
            <a:avLst/>
          </a:prstGeom>
          <a:ln>
            <a:noFill/>
          </a:ln>
        </p:spPr>
        <p:txBody>
          <a:bodyPr vert="horz" lIns="62345" tIns="31173" rIns="62345" bIns="31173" rtlCol="0" anchor="ctr">
            <a:normAutofit fontScale="97500"/>
          </a:bodyPr>
          <a:lstStyle>
            <a:lvl1pPr algn="l" defTabSz="1165860" rtl="0" eaLnBrk="1" latinLnBrk="0" hangingPunct="1">
              <a:lnSpc>
                <a:spcPct val="85000"/>
              </a:lnSpc>
              <a:spcBef>
                <a:spcPct val="0"/>
              </a:spcBef>
              <a:buNone/>
              <a:defRPr sz="6885" kern="1200" spc="-153" baseline="0">
                <a:solidFill>
                  <a:schemeClr val="accent1"/>
                </a:solidFill>
                <a:latin typeface="+mj-lt"/>
                <a:ea typeface="+mj-ea"/>
                <a:cs typeface="+mj-cs"/>
              </a:defRPr>
            </a:lvl1pPr>
          </a:lstStyle>
          <a:p>
            <a:r>
              <a:rPr lang="en-US" sz="3000" dirty="0">
                <a:solidFill>
                  <a:schemeClr val="accent4"/>
                </a:solidFill>
              </a:rPr>
              <a:t>Explanatory: false brome growth  	     Response: soil moisture</a:t>
            </a:r>
          </a:p>
        </p:txBody>
      </p:sp>
    </p:spTree>
    <p:extLst>
      <p:ext uri="{BB962C8B-B14F-4D97-AF65-F5344CB8AC3E}">
        <p14:creationId xmlns:p14="http://schemas.microsoft.com/office/powerpoint/2010/main" val="280134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51" y="278553"/>
            <a:ext cx="9196693" cy="588818"/>
          </a:xfrm>
        </p:spPr>
        <p:txBody>
          <a:bodyPr>
            <a:normAutofit fontScale="90000"/>
          </a:bodyPr>
          <a:lstStyle/>
          <a:p>
            <a:r>
              <a:rPr lang="en-US" dirty="0">
                <a:solidFill>
                  <a:schemeClr val="accent4"/>
                </a:solidFill>
              </a:rPr>
              <a:t>T tests</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6851291" y="1255601"/>
            <a:ext cx="4875321" cy="5145199"/>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b="1" dirty="0">
                <a:solidFill>
                  <a:schemeClr val="tx1"/>
                </a:solidFill>
              </a:rPr>
              <a:t>One Sample:</a:t>
            </a:r>
            <a:br>
              <a:rPr lang="en-US" sz="2800" b="1" dirty="0">
                <a:solidFill>
                  <a:schemeClr val="tx1"/>
                </a:solidFill>
              </a:rPr>
            </a:br>
            <a:r>
              <a:rPr lang="en-US" sz="2800" dirty="0">
                <a:solidFill>
                  <a:schemeClr val="tx1"/>
                </a:solidFill>
              </a:rPr>
              <a:t>Is there a difference between a group and the entire population?</a:t>
            </a: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3200" b="1" dirty="0">
              <a:solidFill>
                <a:schemeClr val="tx1"/>
              </a:solidFill>
            </a:endParaRPr>
          </a:p>
        </p:txBody>
      </p:sp>
      <p:pic>
        <p:nvPicPr>
          <p:cNvPr id="6" name="Graphic 5" descr="Bats with solid fill">
            <a:extLst>
              <a:ext uri="{FF2B5EF4-FFF2-40B4-BE49-F238E27FC236}">
                <a16:creationId xmlns:a16="http://schemas.microsoft.com/office/drawing/2014/main" id="{1A7487F1-F616-2325-1E58-E87926558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388" y="1077229"/>
            <a:ext cx="914400" cy="914400"/>
          </a:xfrm>
          <a:prstGeom prst="rect">
            <a:avLst/>
          </a:prstGeom>
        </p:spPr>
      </p:pic>
      <p:pic>
        <p:nvPicPr>
          <p:cNvPr id="8" name="Graphic 7" descr="Bats with solid fill">
            <a:extLst>
              <a:ext uri="{FF2B5EF4-FFF2-40B4-BE49-F238E27FC236}">
                <a16:creationId xmlns:a16="http://schemas.microsoft.com/office/drawing/2014/main" id="{05AD6990-1729-A3EA-6AC3-C1C464BF0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161625" y="1258885"/>
            <a:ext cx="914400" cy="914400"/>
          </a:xfrm>
          <a:prstGeom prst="rect">
            <a:avLst/>
          </a:prstGeom>
        </p:spPr>
      </p:pic>
      <p:pic>
        <p:nvPicPr>
          <p:cNvPr id="9" name="Graphic 8" descr="Bats with solid fill">
            <a:extLst>
              <a:ext uri="{FF2B5EF4-FFF2-40B4-BE49-F238E27FC236}">
                <a16:creationId xmlns:a16="http://schemas.microsoft.com/office/drawing/2014/main" id="{FCA1A6EC-3A0A-59ED-C39A-D88EDF488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522769" y="1750979"/>
            <a:ext cx="914400" cy="914400"/>
          </a:xfrm>
          <a:prstGeom prst="rect">
            <a:avLst/>
          </a:prstGeom>
        </p:spPr>
      </p:pic>
      <p:pic>
        <p:nvPicPr>
          <p:cNvPr id="10" name="Graphic 9" descr="Bats with solid fill">
            <a:extLst>
              <a:ext uri="{FF2B5EF4-FFF2-40B4-BE49-F238E27FC236}">
                <a16:creationId xmlns:a16="http://schemas.microsoft.com/office/drawing/2014/main" id="{C80ABF09-580E-2851-12CB-FF12B33B88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5063734" y="1702657"/>
            <a:ext cx="914400" cy="914400"/>
          </a:xfrm>
          <a:prstGeom prst="rect">
            <a:avLst/>
          </a:prstGeom>
        </p:spPr>
      </p:pic>
      <p:pic>
        <p:nvPicPr>
          <p:cNvPr id="11" name="Graphic 10" descr="Bats with solid fill">
            <a:extLst>
              <a:ext uri="{FF2B5EF4-FFF2-40B4-BE49-F238E27FC236}">
                <a16:creationId xmlns:a16="http://schemas.microsoft.com/office/drawing/2014/main" id="{A6EE3DB0-4D0D-14B4-D40B-9FE890F2F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3532" y="1640922"/>
            <a:ext cx="914400" cy="914400"/>
          </a:xfrm>
          <a:prstGeom prst="rect">
            <a:avLst/>
          </a:prstGeom>
        </p:spPr>
      </p:pic>
      <p:pic>
        <p:nvPicPr>
          <p:cNvPr id="12" name="Graphic 11" descr="Bats with solid fill">
            <a:extLst>
              <a:ext uri="{FF2B5EF4-FFF2-40B4-BE49-F238E27FC236}">
                <a16:creationId xmlns:a16="http://schemas.microsoft.com/office/drawing/2014/main" id="{A3CA064C-2226-2AB6-669B-739C30D8ED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2579769" y="1822578"/>
            <a:ext cx="914400" cy="914400"/>
          </a:xfrm>
          <a:prstGeom prst="rect">
            <a:avLst/>
          </a:prstGeom>
        </p:spPr>
      </p:pic>
      <p:pic>
        <p:nvPicPr>
          <p:cNvPr id="13" name="Graphic 12" descr="Bats with solid fill">
            <a:extLst>
              <a:ext uri="{FF2B5EF4-FFF2-40B4-BE49-F238E27FC236}">
                <a16:creationId xmlns:a16="http://schemas.microsoft.com/office/drawing/2014/main" id="{D7C72275-B2D4-3022-946A-E616374CD8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110149">
            <a:off x="1038141" y="2487621"/>
            <a:ext cx="914400" cy="914400"/>
          </a:xfrm>
          <a:prstGeom prst="rect">
            <a:avLst/>
          </a:prstGeom>
        </p:spPr>
      </p:pic>
      <p:pic>
        <p:nvPicPr>
          <p:cNvPr id="14" name="Graphic 13" descr="Bats with solid fill">
            <a:extLst>
              <a:ext uri="{FF2B5EF4-FFF2-40B4-BE49-F238E27FC236}">
                <a16:creationId xmlns:a16="http://schemas.microsoft.com/office/drawing/2014/main" id="{B014269E-3757-C063-BB0C-864FA32E7B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246" y="1929400"/>
            <a:ext cx="914400" cy="914400"/>
          </a:xfrm>
          <a:prstGeom prst="rect">
            <a:avLst/>
          </a:prstGeom>
        </p:spPr>
      </p:pic>
      <p:pic>
        <p:nvPicPr>
          <p:cNvPr id="15" name="Graphic 14" descr="Bats with solid fill">
            <a:extLst>
              <a:ext uri="{FF2B5EF4-FFF2-40B4-BE49-F238E27FC236}">
                <a16:creationId xmlns:a16="http://schemas.microsoft.com/office/drawing/2014/main" id="{94622C25-084C-6C4A-FBC0-148E09B1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507951" y="1983696"/>
            <a:ext cx="914400" cy="914400"/>
          </a:xfrm>
          <a:prstGeom prst="rect">
            <a:avLst/>
          </a:prstGeom>
        </p:spPr>
      </p:pic>
      <p:pic>
        <p:nvPicPr>
          <p:cNvPr id="16" name="Graphic 15" descr="Bats with solid fill">
            <a:extLst>
              <a:ext uri="{FF2B5EF4-FFF2-40B4-BE49-F238E27FC236}">
                <a16:creationId xmlns:a16="http://schemas.microsoft.com/office/drawing/2014/main" id="{2983EEBE-2980-D9CC-1FDB-C44B3F8D1F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1250577" y="946271"/>
            <a:ext cx="914400" cy="914400"/>
          </a:xfrm>
          <a:prstGeom prst="rect">
            <a:avLst/>
          </a:prstGeom>
        </p:spPr>
      </p:pic>
      <p:pic>
        <p:nvPicPr>
          <p:cNvPr id="17" name="Graphic 16" descr="Bats with solid fill">
            <a:extLst>
              <a:ext uri="{FF2B5EF4-FFF2-40B4-BE49-F238E27FC236}">
                <a16:creationId xmlns:a16="http://schemas.microsoft.com/office/drawing/2014/main" id="{BB561433-BB3C-214A-F0E9-F8C7D66DC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5582671" y="1332647"/>
            <a:ext cx="914400" cy="914400"/>
          </a:xfrm>
          <a:prstGeom prst="rect">
            <a:avLst/>
          </a:prstGeom>
        </p:spPr>
      </p:pic>
      <p:pic>
        <p:nvPicPr>
          <p:cNvPr id="18" name="Graphic 17" descr="Bats with solid fill">
            <a:extLst>
              <a:ext uri="{FF2B5EF4-FFF2-40B4-BE49-F238E27FC236}">
                <a16:creationId xmlns:a16="http://schemas.microsoft.com/office/drawing/2014/main" id="{53ADA80C-2488-B037-7762-439C5CB7AA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707366" y="1197656"/>
            <a:ext cx="914400" cy="914400"/>
          </a:xfrm>
          <a:prstGeom prst="rect">
            <a:avLst/>
          </a:prstGeom>
        </p:spPr>
      </p:pic>
      <p:pic>
        <p:nvPicPr>
          <p:cNvPr id="19" name="Graphic 18" descr="Bats with solid fill">
            <a:extLst>
              <a:ext uri="{FF2B5EF4-FFF2-40B4-BE49-F238E27FC236}">
                <a16:creationId xmlns:a16="http://schemas.microsoft.com/office/drawing/2014/main" id="{D59E520D-C33A-A398-C400-B2FFB79FC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2435174" y="1119310"/>
            <a:ext cx="914400" cy="914400"/>
          </a:xfrm>
          <a:prstGeom prst="rect">
            <a:avLst/>
          </a:prstGeom>
        </p:spPr>
      </p:pic>
      <p:pic>
        <p:nvPicPr>
          <p:cNvPr id="20" name="Graphic 19" descr="Bats with solid fill">
            <a:extLst>
              <a:ext uri="{FF2B5EF4-FFF2-40B4-BE49-F238E27FC236}">
                <a16:creationId xmlns:a16="http://schemas.microsoft.com/office/drawing/2014/main" id="{D8A87851-EAB1-8006-7B1A-27D2CD5DDB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325551" y="2032930"/>
            <a:ext cx="914400" cy="914400"/>
          </a:xfrm>
          <a:prstGeom prst="rect">
            <a:avLst/>
          </a:prstGeom>
        </p:spPr>
      </p:pic>
      <p:cxnSp>
        <p:nvCxnSpPr>
          <p:cNvPr id="22" name="Straight Connector 21">
            <a:extLst>
              <a:ext uri="{FF2B5EF4-FFF2-40B4-BE49-F238E27FC236}">
                <a16:creationId xmlns:a16="http://schemas.microsoft.com/office/drawing/2014/main" id="{66D40528-D975-237E-053F-FA93F0B23436}"/>
              </a:ext>
            </a:extLst>
          </p:cNvPr>
          <p:cNvCxnSpPr/>
          <p:nvPr/>
        </p:nvCxnSpPr>
        <p:spPr>
          <a:xfrm>
            <a:off x="3935306" y="2208179"/>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203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51" y="278553"/>
            <a:ext cx="9196693" cy="588818"/>
          </a:xfrm>
        </p:spPr>
        <p:txBody>
          <a:bodyPr>
            <a:normAutofit fontScale="90000"/>
          </a:bodyPr>
          <a:lstStyle/>
          <a:p>
            <a:r>
              <a:rPr lang="en-US" dirty="0">
                <a:solidFill>
                  <a:schemeClr val="accent4"/>
                </a:solidFill>
              </a:rPr>
              <a:t>T tests</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6851291" y="1255601"/>
            <a:ext cx="4875321" cy="5145199"/>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b="1" dirty="0">
                <a:solidFill>
                  <a:schemeClr val="tx1"/>
                </a:solidFill>
              </a:rPr>
              <a:t>One Sample:</a:t>
            </a:r>
            <a:br>
              <a:rPr lang="en-US" sz="2800" b="1" dirty="0">
                <a:solidFill>
                  <a:schemeClr val="tx1"/>
                </a:solidFill>
              </a:rPr>
            </a:br>
            <a:r>
              <a:rPr lang="en-US" sz="2800" dirty="0">
                <a:solidFill>
                  <a:schemeClr val="tx1"/>
                </a:solidFill>
              </a:rPr>
              <a:t>Is there a difference between a group and the </a:t>
            </a:r>
            <a:r>
              <a:rPr lang="en-US" sz="2800" dirty="0">
                <a:solidFill>
                  <a:schemeClr val="accent6"/>
                </a:solidFill>
              </a:rPr>
              <a:t>entire population</a:t>
            </a:r>
            <a:r>
              <a:rPr lang="en-US" sz="2800" dirty="0">
                <a:solidFill>
                  <a:schemeClr val="tx1"/>
                </a:solidFill>
              </a:rPr>
              <a:t>?</a:t>
            </a:r>
          </a:p>
          <a:p>
            <a:pPr marL="0" indent="0">
              <a:buNone/>
            </a:pPr>
            <a:endParaRPr lang="en-US" sz="2800" dirty="0">
              <a:solidFill>
                <a:schemeClr val="tx1"/>
              </a:solidFill>
            </a:endParaRPr>
          </a:p>
          <a:p>
            <a:pPr marL="0" indent="0">
              <a:buNone/>
            </a:pPr>
            <a:r>
              <a:rPr lang="en-US" sz="2800" dirty="0">
                <a:solidFill>
                  <a:schemeClr val="tx1"/>
                </a:solidFill>
              </a:rPr>
              <a:t>Usually a hypothesized value or known mean</a:t>
            </a: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3200" b="1" dirty="0">
              <a:solidFill>
                <a:schemeClr val="tx1"/>
              </a:solidFill>
            </a:endParaRPr>
          </a:p>
        </p:txBody>
      </p:sp>
      <p:pic>
        <p:nvPicPr>
          <p:cNvPr id="6" name="Graphic 5" descr="Bats with solid fill">
            <a:extLst>
              <a:ext uri="{FF2B5EF4-FFF2-40B4-BE49-F238E27FC236}">
                <a16:creationId xmlns:a16="http://schemas.microsoft.com/office/drawing/2014/main" id="{1A7487F1-F616-2325-1E58-E87926558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388" y="1077229"/>
            <a:ext cx="914400" cy="914400"/>
          </a:xfrm>
          <a:prstGeom prst="rect">
            <a:avLst/>
          </a:prstGeom>
        </p:spPr>
      </p:pic>
      <p:pic>
        <p:nvPicPr>
          <p:cNvPr id="8" name="Graphic 7" descr="Bats with solid fill">
            <a:extLst>
              <a:ext uri="{FF2B5EF4-FFF2-40B4-BE49-F238E27FC236}">
                <a16:creationId xmlns:a16="http://schemas.microsoft.com/office/drawing/2014/main" id="{05AD6990-1729-A3EA-6AC3-C1C464BF0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161625" y="1258885"/>
            <a:ext cx="914400" cy="914400"/>
          </a:xfrm>
          <a:prstGeom prst="rect">
            <a:avLst/>
          </a:prstGeom>
        </p:spPr>
      </p:pic>
      <p:pic>
        <p:nvPicPr>
          <p:cNvPr id="9" name="Graphic 8" descr="Bats with solid fill">
            <a:extLst>
              <a:ext uri="{FF2B5EF4-FFF2-40B4-BE49-F238E27FC236}">
                <a16:creationId xmlns:a16="http://schemas.microsoft.com/office/drawing/2014/main" id="{FCA1A6EC-3A0A-59ED-C39A-D88EDF488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522769" y="1750979"/>
            <a:ext cx="914400" cy="914400"/>
          </a:xfrm>
          <a:prstGeom prst="rect">
            <a:avLst/>
          </a:prstGeom>
        </p:spPr>
      </p:pic>
      <p:pic>
        <p:nvPicPr>
          <p:cNvPr id="10" name="Graphic 9" descr="Bats with solid fill">
            <a:extLst>
              <a:ext uri="{FF2B5EF4-FFF2-40B4-BE49-F238E27FC236}">
                <a16:creationId xmlns:a16="http://schemas.microsoft.com/office/drawing/2014/main" id="{C80ABF09-580E-2851-12CB-FF12B33B88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5063734" y="1702657"/>
            <a:ext cx="914400" cy="914400"/>
          </a:xfrm>
          <a:prstGeom prst="rect">
            <a:avLst/>
          </a:prstGeom>
        </p:spPr>
      </p:pic>
      <p:pic>
        <p:nvPicPr>
          <p:cNvPr id="11" name="Graphic 10" descr="Bats with solid fill">
            <a:extLst>
              <a:ext uri="{FF2B5EF4-FFF2-40B4-BE49-F238E27FC236}">
                <a16:creationId xmlns:a16="http://schemas.microsoft.com/office/drawing/2014/main" id="{A6EE3DB0-4D0D-14B4-D40B-9FE890F2F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3532" y="1640922"/>
            <a:ext cx="914400" cy="914400"/>
          </a:xfrm>
          <a:prstGeom prst="rect">
            <a:avLst/>
          </a:prstGeom>
        </p:spPr>
      </p:pic>
      <p:pic>
        <p:nvPicPr>
          <p:cNvPr id="12" name="Graphic 11" descr="Bats with solid fill">
            <a:extLst>
              <a:ext uri="{FF2B5EF4-FFF2-40B4-BE49-F238E27FC236}">
                <a16:creationId xmlns:a16="http://schemas.microsoft.com/office/drawing/2014/main" id="{A3CA064C-2226-2AB6-669B-739C30D8ED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2579769" y="1822578"/>
            <a:ext cx="914400" cy="914400"/>
          </a:xfrm>
          <a:prstGeom prst="rect">
            <a:avLst/>
          </a:prstGeom>
        </p:spPr>
      </p:pic>
      <p:pic>
        <p:nvPicPr>
          <p:cNvPr id="13" name="Graphic 12" descr="Bats with solid fill">
            <a:extLst>
              <a:ext uri="{FF2B5EF4-FFF2-40B4-BE49-F238E27FC236}">
                <a16:creationId xmlns:a16="http://schemas.microsoft.com/office/drawing/2014/main" id="{D7C72275-B2D4-3022-946A-E616374CD8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110149">
            <a:off x="1038141" y="2487621"/>
            <a:ext cx="914400" cy="914400"/>
          </a:xfrm>
          <a:prstGeom prst="rect">
            <a:avLst/>
          </a:prstGeom>
        </p:spPr>
      </p:pic>
      <p:pic>
        <p:nvPicPr>
          <p:cNvPr id="14" name="Graphic 13" descr="Bats with solid fill">
            <a:extLst>
              <a:ext uri="{FF2B5EF4-FFF2-40B4-BE49-F238E27FC236}">
                <a16:creationId xmlns:a16="http://schemas.microsoft.com/office/drawing/2014/main" id="{B014269E-3757-C063-BB0C-864FA32E7B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246" y="1929400"/>
            <a:ext cx="914400" cy="914400"/>
          </a:xfrm>
          <a:prstGeom prst="rect">
            <a:avLst/>
          </a:prstGeom>
        </p:spPr>
      </p:pic>
      <p:pic>
        <p:nvPicPr>
          <p:cNvPr id="15" name="Graphic 14" descr="Bats with solid fill">
            <a:extLst>
              <a:ext uri="{FF2B5EF4-FFF2-40B4-BE49-F238E27FC236}">
                <a16:creationId xmlns:a16="http://schemas.microsoft.com/office/drawing/2014/main" id="{94622C25-084C-6C4A-FBC0-148E09B1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507951" y="1983696"/>
            <a:ext cx="914400" cy="914400"/>
          </a:xfrm>
          <a:prstGeom prst="rect">
            <a:avLst/>
          </a:prstGeom>
        </p:spPr>
      </p:pic>
      <p:pic>
        <p:nvPicPr>
          <p:cNvPr id="16" name="Graphic 15" descr="Bats with solid fill">
            <a:extLst>
              <a:ext uri="{FF2B5EF4-FFF2-40B4-BE49-F238E27FC236}">
                <a16:creationId xmlns:a16="http://schemas.microsoft.com/office/drawing/2014/main" id="{2983EEBE-2980-D9CC-1FDB-C44B3F8D1F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1250577" y="946271"/>
            <a:ext cx="914400" cy="914400"/>
          </a:xfrm>
          <a:prstGeom prst="rect">
            <a:avLst/>
          </a:prstGeom>
        </p:spPr>
      </p:pic>
      <p:pic>
        <p:nvPicPr>
          <p:cNvPr id="17" name="Graphic 16" descr="Bats with solid fill">
            <a:extLst>
              <a:ext uri="{FF2B5EF4-FFF2-40B4-BE49-F238E27FC236}">
                <a16:creationId xmlns:a16="http://schemas.microsoft.com/office/drawing/2014/main" id="{BB561433-BB3C-214A-F0E9-F8C7D66DC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5582671" y="1332647"/>
            <a:ext cx="914400" cy="914400"/>
          </a:xfrm>
          <a:prstGeom prst="rect">
            <a:avLst/>
          </a:prstGeom>
        </p:spPr>
      </p:pic>
      <p:pic>
        <p:nvPicPr>
          <p:cNvPr id="18" name="Graphic 17" descr="Bats with solid fill">
            <a:extLst>
              <a:ext uri="{FF2B5EF4-FFF2-40B4-BE49-F238E27FC236}">
                <a16:creationId xmlns:a16="http://schemas.microsoft.com/office/drawing/2014/main" id="{53ADA80C-2488-B037-7762-439C5CB7AA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707366" y="1197656"/>
            <a:ext cx="914400" cy="914400"/>
          </a:xfrm>
          <a:prstGeom prst="rect">
            <a:avLst/>
          </a:prstGeom>
        </p:spPr>
      </p:pic>
      <p:pic>
        <p:nvPicPr>
          <p:cNvPr id="19" name="Graphic 18" descr="Bats with solid fill">
            <a:extLst>
              <a:ext uri="{FF2B5EF4-FFF2-40B4-BE49-F238E27FC236}">
                <a16:creationId xmlns:a16="http://schemas.microsoft.com/office/drawing/2014/main" id="{D59E520D-C33A-A398-C400-B2FFB79FC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2435174" y="1119310"/>
            <a:ext cx="914400" cy="914400"/>
          </a:xfrm>
          <a:prstGeom prst="rect">
            <a:avLst/>
          </a:prstGeom>
        </p:spPr>
      </p:pic>
      <p:pic>
        <p:nvPicPr>
          <p:cNvPr id="20" name="Graphic 19" descr="Bats with solid fill">
            <a:extLst>
              <a:ext uri="{FF2B5EF4-FFF2-40B4-BE49-F238E27FC236}">
                <a16:creationId xmlns:a16="http://schemas.microsoft.com/office/drawing/2014/main" id="{D8A87851-EAB1-8006-7B1A-27D2CD5DDB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325551" y="2032930"/>
            <a:ext cx="914400" cy="914400"/>
          </a:xfrm>
          <a:prstGeom prst="rect">
            <a:avLst/>
          </a:prstGeom>
        </p:spPr>
      </p:pic>
      <p:cxnSp>
        <p:nvCxnSpPr>
          <p:cNvPr id="22" name="Straight Connector 21">
            <a:extLst>
              <a:ext uri="{FF2B5EF4-FFF2-40B4-BE49-F238E27FC236}">
                <a16:creationId xmlns:a16="http://schemas.microsoft.com/office/drawing/2014/main" id="{66D40528-D975-237E-053F-FA93F0B23436}"/>
              </a:ext>
            </a:extLst>
          </p:cNvPr>
          <p:cNvCxnSpPr/>
          <p:nvPr/>
        </p:nvCxnSpPr>
        <p:spPr>
          <a:xfrm>
            <a:off x="3935306" y="2208179"/>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909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51" y="278553"/>
            <a:ext cx="9196693" cy="588818"/>
          </a:xfrm>
        </p:spPr>
        <p:txBody>
          <a:bodyPr>
            <a:normAutofit fontScale="90000"/>
          </a:bodyPr>
          <a:lstStyle/>
          <a:p>
            <a:r>
              <a:rPr lang="en-US" dirty="0">
                <a:solidFill>
                  <a:schemeClr val="accent4"/>
                </a:solidFill>
              </a:rPr>
              <a:t>T tests</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6851291" y="1255601"/>
            <a:ext cx="4875321" cy="5145199"/>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b="1" dirty="0">
                <a:solidFill>
                  <a:schemeClr val="tx1"/>
                </a:solidFill>
              </a:rPr>
              <a:t>One Sample:</a:t>
            </a:r>
            <a:br>
              <a:rPr lang="en-US" sz="2800" b="1" dirty="0">
                <a:solidFill>
                  <a:schemeClr val="tx1"/>
                </a:solidFill>
              </a:rPr>
            </a:br>
            <a:r>
              <a:rPr lang="en-US" sz="2800" dirty="0">
                <a:solidFill>
                  <a:schemeClr val="tx1"/>
                </a:solidFill>
              </a:rPr>
              <a:t>Is there a difference between a group and the entire population?</a:t>
            </a:r>
          </a:p>
          <a:p>
            <a:pPr marL="0" indent="0">
              <a:buNone/>
            </a:pPr>
            <a:endParaRPr lang="en-US" sz="2800" dirty="0">
              <a:solidFill>
                <a:schemeClr val="tx1"/>
              </a:solidFill>
            </a:endParaRPr>
          </a:p>
          <a:p>
            <a:pPr marL="0" indent="0">
              <a:buNone/>
            </a:pPr>
            <a:r>
              <a:rPr lang="en-US" sz="2800" b="1" dirty="0">
                <a:solidFill>
                  <a:schemeClr val="tx1"/>
                </a:solidFill>
              </a:rPr>
              <a:t>Unpaired:</a:t>
            </a:r>
            <a:br>
              <a:rPr lang="en-US" sz="2800" b="1" dirty="0">
                <a:solidFill>
                  <a:schemeClr val="tx1"/>
                </a:solidFill>
              </a:rPr>
            </a:br>
            <a:r>
              <a:rPr lang="en-US" sz="2800" dirty="0">
                <a:solidFill>
                  <a:schemeClr val="tx1"/>
                </a:solidFill>
              </a:rPr>
              <a:t>Is there a difference between two groups?</a:t>
            </a: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3200" b="1" dirty="0">
              <a:solidFill>
                <a:schemeClr val="tx1"/>
              </a:solidFill>
            </a:endParaRPr>
          </a:p>
        </p:txBody>
      </p:sp>
      <p:pic>
        <p:nvPicPr>
          <p:cNvPr id="6" name="Graphic 5" descr="Bats with solid fill">
            <a:extLst>
              <a:ext uri="{FF2B5EF4-FFF2-40B4-BE49-F238E27FC236}">
                <a16:creationId xmlns:a16="http://schemas.microsoft.com/office/drawing/2014/main" id="{1A7487F1-F616-2325-1E58-E87926558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388" y="1077229"/>
            <a:ext cx="914400" cy="914400"/>
          </a:xfrm>
          <a:prstGeom prst="rect">
            <a:avLst/>
          </a:prstGeom>
        </p:spPr>
      </p:pic>
      <p:pic>
        <p:nvPicPr>
          <p:cNvPr id="8" name="Graphic 7" descr="Bats with solid fill">
            <a:extLst>
              <a:ext uri="{FF2B5EF4-FFF2-40B4-BE49-F238E27FC236}">
                <a16:creationId xmlns:a16="http://schemas.microsoft.com/office/drawing/2014/main" id="{05AD6990-1729-A3EA-6AC3-C1C464BF0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161625" y="1258885"/>
            <a:ext cx="914400" cy="914400"/>
          </a:xfrm>
          <a:prstGeom prst="rect">
            <a:avLst/>
          </a:prstGeom>
        </p:spPr>
      </p:pic>
      <p:pic>
        <p:nvPicPr>
          <p:cNvPr id="9" name="Graphic 8" descr="Bats with solid fill">
            <a:extLst>
              <a:ext uri="{FF2B5EF4-FFF2-40B4-BE49-F238E27FC236}">
                <a16:creationId xmlns:a16="http://schemas.microsoft.com/office/drawing/2014/main" id="{FCA1A6EC-3A0A-59ED-C39A-D88EDF488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522769" y="1750979"/>
            <a:ext cx="914400" cy="914400"/>
          </a:xfrm>
          <a:prstGeom prst="rect">
            <a:avLst/>
          </a:prstGeom>
        </p:spPr>
      </p:pic>
      <p:pic>
        <p:nvPicPr>
          <p:cNvPr id="10" name="Graphic 9" descr="Bats with solid fill">
            <a:extLst>
              <a:ext uri="{FF2B5EF4-FFF2-40B4-BE49-F238E27FC236}">
                <a16:creationId xmlns:a16="http://schemas.microsoft.com/office/drawing/2014/main" id="{C80ABF09-580E-2851-12CB-FF12B33B88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5063734" y="1702657"/>
            <a:ext cx="914400" cy="914400"/>
          </a:xfrm>
          <a:prstGeom prst="rect">
            <a:avLst/>
          </a:prstGeom>
        </p:spPr>
      </p:pic>
      <p:pic>
        <p:nvPicPr>
          <p:cNvPr id="11" name="Graphic 10" descr="Bats with solid fill">
            <a:extLst>
              <a:ext uri="{FF2B5EF4-FFF2-40B4-BE49-F238E27FC236}">
                <a16:creationId xmlns:a16="http://schemas.microsoft.com/office/drawing/2014/main" id="{A6EE3DB0-4D0D-14B4-D40B-9FE890F2F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3532" y="1640922"/>
            <a:ext cx="914400" cy="914400"/>
          </a:xfrm>
          <a:prstGeom prst="rect">
            <a:avLst/>
          </a:prstGeom>
        </p:spPr>
      </p:pic>
      <p:pic>
        <p:nvPicPr>
          <p:cNvPr id="12" name="Graphic 11" descr="Bats with solid fill">
            <a:extLst>
              <a:ext uri="{FF2B5EF4-FFF2-40B4-BE49-F238E27FC236}">
                <a16:creationId xmlns:a16="http://schemas.microsoft.com/office/drawing/2014/main" id="{A3CA064C-2226-2AB6-669B-739C30D8ED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2579769" y="1822578"/>
            <a:ext cx="914400" cy="914400"/>
          </a:xfrm>
          <a:prstGeom prst="rect">
            <a:avLst/>
          </a:prstGeom>
        </p:spPr>
      </p:pic>
      <p:pic>
        <p:nvPicPr>
          <p:cNvPr id="13" name="Graphic 12" descr="Bats with solid fill">
            <a:extLst>
              <a:ext uri="{FF2B5EF4-FFF2-40B4-BE49-F238E27FC236}">
                <a16:creationId xmlns:a16="http://schemas.microsoft.com/office/drawing/2014/main" id="{D7C72275-B2D4-3022-946A-E616374CD8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110149">
            <a:off x="1038141" y="2487621"/>
            <a:ext cx="914400" cy="914400"/>
          </a:xfrm>
          <a:prstGeom prst="rect">
            <a:avLst/>
          </a:prstGeom>
        </p:spPr>
      </p:pic>
      <p:pic>
        <p:nvPicPr>
          <p:cNvPr id="14" name="Graphic 13" descr="Bats with solid fill">
            <a:extLst>
              <a:ext uri="{FF2B5EF4-FFF2-40B4-BE49-F238E27FC236}">
                <a16:creationId xmlns:a16="http://schemas.microsoft.com/office/drawing/2014/main" id="{B014269E-3757-C063-BB0C-864FA32E7B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246" y="1929400"/>
            <a:ext cx="914400" cy="914400"/>
          </a:xfrm>
          <a:prstGeom prst="rect">
            <a:avLst/>
          </a:prstGeom>
        </p:spPr>
      </p:pic>
      <p:pic>
        <p:nvPicPr>
          <p:cNvPr id="15" name="Graphic 14" descr="Bats with solid fill">
            <a:extLst>
              <a:ext uri="{FF2B5EF4-FFF2-40B4-BE49-F238E27FC236}">
                <a16:creationId xmlns:a16="http://schemas.microsoft.com/office/drawing/2014/main" id="{94622C25-084C-6C4A-FBC0-148E09B1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507951" y="1983696"/>
            <a:ext cx="914400" cy="914400"/>
          </a:xfrm>
          <a:prstGeom prst="rect">
            <a:avLst/>
          </a:prstGeom>
        </p:spPr>
      </p:pic>
      <p:pic>
        <p:nvPicPr>
          <p:cNvPr id="16" name="Graphic 15" descr="Bats with solid fill">
            <a:extLst>
              <a:ext uri="{FF2B5EF4-FFF2-40B4-BE49-F238E27FC236}">
                <a16:creationId xmlns:a16="http://schemas.microsoft.com/office/drawing/2014/main" id="{2983EEBE-2980-D9CC-1FDB-C44B3F8D1F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1250577" y="946271"/>
            <a:ext cx="914400" cy="914400"/>
          </a:xfrm>
          <a:prstGeom prst="rect">
            <a:avLst/>
          </a:prstGeom>
        </p:spPr>
      </p:pic>
      <p:pic>
        <p:nvPicPr>
          <p:cNvPr id="17" name="Graphic 16" descr="Bats with solid fill">
            <a:extLst>
              <a:ext uri="{FF2B5EF4-FFF2-40B4-BE49-F238E27FC236}">
                <a16:creationId xmlns:a16="http://schemas.microsoft.com/office/drawing/2014/main" id="{BB561433-BB3C-214A-F0E9-F8C7D66DC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5582671" y="1332647"/>
            <a:ext cx="914400" cy="914400"/>
          </a:xfrm>
          <a:prstGeom prst="rect">
            <a:avLst/>
          </a:prstGeom>
        </p:spPr>
      </p:pic>
      <p:pic>
        <p:nvPicPr>
          <p:cNvPr id="18" name="Graphic 17" descr="Bats with solid fill">
            <a:extLst>
              <a:ext uri="{FF2B5EF4-FFF2-40B4-BE49-F238E27FC236}">
                <a16:creationId xmlns:a16="http://schemas.microsoft.com/office/drawing/2014/main" id="{53ADA80C-2488-B037-7762-439C5CB7AA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707366" y="1197656"/>
            <a:ext cx="914400" cy="914400"/>
          </a:xfrm>
          <a:prstGeom prst="rect">
            <a:avLst/>
          </a:prstGeom>
        </p:spPr>
      </p:pic>
      <p:pic>
        <p:nvPicPr>
          <p:cNvPr id="19" name="Graphic 18" descr="Bats with solid fill">
            <a:extLst>
              <a:ext uri="{FF2B5EF4-FFF2-40B4-BE49-F238E27FC236}">
                <a16:creationId xmlns:a16="http://schemas.microsoft.com/office/drawing/2014/main" id="{D59E520D-C33A-A398-C400-B2FFB79FC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2435174" y="1119310"/>
            <a:ext cx="914400" cy="914400"/>
          </a:xfrm>
          <a:prstGeom prst="rect">
            <a:avLst/>
          </a:prstGeom>
        </p:spPr>
      </p:pic>
      <p:pic>
        <p:nvPicPr>
          <p:cNvPr id="20" name="Graphic 19" descr="Bats with solid fill">
            <a:extLst>
              <a:ext uri="{FF2B5EF4-FFF2-40B4-BE49-F238E27FC236}">
                <a16:creationId xmlns:a16="http://schemas.microsoft.com/office/drawing/2014/main" id="{D8A87851-EAB1-8006-7B1A-27D2CD5DDB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325551" y="2032930"/>
            <a:ext cx="914400" cy="914400"/>
          </a:xfrm>
          <a:prstGeom prst="rect">
            <a:avLst/>
          </a:prstGeom>
        </p:spPr>
      </p:pic>
      <p:cxnSp>
        <p:nvCxnSpPr>
          <p:cNvPr id="22" name="Straight Connector 21">
            <a:extLst>
              <a:ext uri="{FF2B5EF4-FFF2-40B4-BE49-F238E27FC236}">
                <a16:creationId xmlns:a16="http://schemas.microsoft.com/office/drawing/2014/main" id="{66D40528-D975-237E-053F-FA93F0B23436}"/>
              </a:ext>
            </a:extLst>
          </p:cNvPr>
          <p:cNvCxnSpPr/>
          <p:nvPr/>
        </p:nvCxnSpPr>
        <p:spPr>
          <a:xfrm>
            <a:off x="3935306" y="2208179"/>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 name="Graphic 2" descr="Bats with solid fill">
            <a:extLst>
              <a:ext uri="{FF2B5EF4-FFF2-40B4-BE49-F238E27FC236}">
                <a16:creationId xmlns:a16="http://schemas.microsoft.com/office/drawing/2014/main" id="{8C66B228-9949-E888-A325-59DD7BDC37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2192965" y="3485027"/>
            <a:ext cx="914400" cy="914400"/>
          </a:xfrm>
          <a:prstGeom prst="rect">
            <a:avLst/>
          </a:prstGeom>
        </p:spPr>
      </p:pic>
      <p:pic>
        <p:nvPicPr>
          <p:cNvPr id="4" name="Graphic 3" descr="Bats with solid fill">
            <a:extLst>
              <a:ext uri="{FF2B5EF4-FFF2-40B4-BE49-F238E27FC236}">
                <a16:creationId xmlns:a16="http://schemas.microsoft.com/office/drawing/2014/main" id="{396B44C6-78C0-BB47-DEAD-339C105BAB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2711902" y="3115017"/>
            <a:ext cx="914400" cy="914400"/>
          </a:xfrm>
          <a:prstGeom prst="rect">
            <a:avLst/>
          </a:prstGeom>
        </p:spPr>
      </p:pic>
      <p:pic>
        <p:nvPicPr>
          <p:cNvPr id="5" name="Graphic 4" descr="Bats with solid fill">
            <a:extLst>
              <a:ext uri="{FF2B5EF4-FFF2-40B4-BE49-F238E27FC236}">
                <a16:creationId xmlns:a16="http://schemas.microsoft.com/office/drawing/2014/main" id="{1935990B-C34B-130E-C703-78D1DE2463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097319">
            <a:off x="5073127" y="3485027"/>
            <a:ext cx="914400" cy="914400"/>
          </a:xfrm>
          <a:prstGeom prst="rect">
            <a:avLst/>
          </a:prstGeom>
        </p:spPr>
      </p:pic>
      <p:pic>
        <p:nvPicPr>
          <p:cNvPr id="21" name="Graphic 20" descr="Bats with solid fill">
            <a:extLst>
              <a:ext uri="{FF2B5EF4-FFF2-40B4-BE49-F238E27FC236}">
                <a16:creationId xmlns:a16="http://schemas.microsoft.com/office/drawing/2014/main" id="{86C3E1EC-1756-4BD0-CC4D-4392C9D939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5435">
            <a:off x="5592064" y="3115017"/>
            <a:ext cx="914400" cy="914400"/>
          </a:xfrm>
          <a:prstGeom prst="rect">
            <a:avLst/>
          </a:prstGeom>
        </p:spPr>
      </p:pic>
      <p:cxnSp>
        <p:nvCxnSpPr>
          <p:cNvPr id="23" name="Straight Connector 22">
            <a:extLst>
              <a:ext uri="{FF2B5EF4-FFF2-40B4-BE49-F238E27FC236}">
                <a16:creationId xmlns:a16="http://schemas.microsoft.com/office/drawing/2014/main" id="{C0E3BD74-2212-E0DC-31A3-CC2F72840BB0}"/>
              </a:ext>
            </a:extLst>
          </p:cNvPr>
          <p:cNvCxnSpPr/>
          <p:nvPr/>
        </p:nvCxnSpPr>
        <p:spPr>
          <a:xfrm>
            <a:off x="4005551" y="3714686"/>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7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51" y="278553"/>
            <a:ext cx="9196693" cy="588818"/>
          </a:xfrm>
        </p:spPr>
        <p:txBody>
          <a:bodyPr>
            <a:normAutofit fontScale="90000"/>
          </a:bodyPr>
          <a:lstStyle/>
          <a:p>
            <a:r>
              <a:rPr lang="en-US" dirty="0">
                <a:solidFill>
                  <a:schemeClr val="accent4"/>
                </a:solidFill>
              </a:rPr>
              <a:t>T tests</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6851291" y="1255601"/>
            <a:ext cx="4875321" cy="5145199"/>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b="1" dirty="0">
                <a:solidFill>
                  <a:schemeClr val="tx1"/>
                </a:solidFill>
              </a:rPr>
              <a:t>One Sample:</a:t>
            </a:r>
            <a:br>
              <a:rPr lang="en-US" sz="2800" b="1" dirty="0">
                <a:solidFill>
                  <a:schemeClr val="tx1"/>
                </a:solidFill>
              </a:rPr>
            </a:br>
            <a:r>
              <a:rPr lang="en-US" sz="2800" dirty="0">
                <a:solidFill>
                  <a:schemeClr val="tx1"/>
                </a:solidFill>
              </a:rPr>
              <a:t>Is there a difference between a group and the entire population?</a:t>
            </a:r>
          </a:p>
          <a:p>
            <a:pPr marL="0" indent="0">
              <a:buNone/>
            </a:pPr>
            <a:endParaRPr lang="en-US" sz="2800" dirty="0">
              <a:solidFill>
                <a:schemeClr val="tx1"/>
              </a:solidFill>
            </a:endParaRPr>
          </a:p>
          <a:p>
            <a:pPr marL="0" indent="0">
              <a:buNone/>
            </a:pPr>
            <a:r>
              <a:rPr lang="en-US" sz="2800" b="1" dirty="0">
                <a:solidFill>
                  <a:schemeClr val="tx1"/>
                </a:solidFill>
              </a:rPr>
              <a:t>Unpaired:</a:t>
            </a:r>
            <a:br>
              <a:rPr lang="en-US" sz="2800" b="1" dirty="0">
                <a:solidFill>
                  <a:schemeClr val="tx1"/>
                </a:solidFill>
              </a:rPr>
            </a:br>
            <a:r>
              <a:rPr lang="en-US" sz="2800" dirty="0">
                <a:solidFill>
                  <a:schemeClr val="tx1"/>
                </a:solidFill>
              </a:rPr>
              <a:t>Is there a difference between two groups?</a:t>
            </a:r>
          </a:p>
          <a:p>
            <a:pPr marL="0" indent="0">
              <a:buNone/>
            </a:pPr>
            <a:endParaRPr lang="en-US" sz="2800" dirty="0">
              <a:solidFill>
                <a:schemeClr val="tx1"/>
              </a:solidFill>
            </a:endParaRPr>
          </a:p>
          <a:p>
            <a:pPr marL="0" indent="0">
              <a:buNone/>
            </a:pPr>
            <a:r>
              <a:rPr lang="en-US" sz="2800" b="1" dirty="0">
                <a:solidFill>
                  <a:schemeClr val="tx1"/>
                </a:solidFill>
              </a:rPr>
              <a:t>Paired: </a:t>
            </a:r>
            <a:br>
              <a:rPr lang="en-US" sz="2800" b="1" dirty="0">
                <a:solidFill>
                  <a:schemeClr val="tx1"/>
                </a:solidFill>
              </a:rPr>
            </a:br>
            <a:r>
              <a:rPr lang="en-US" sz="2800" dirty="0">
                <a:solidFill>
                  <a:schemeClr val="tx1"/>
                </a:solidFill>
              </a:rPr>
              <a:t>Is there a difference within a group at two points in time? </a:t>
            </a:r>
          </a:p>
          <a:p>
            <a:pPr marL="0" indent="0">
              <a:buNone/>
            </a:pPr>
            <a:endParaRPr lang="en-US" sz="2800" dirty="0">
              <a:solidFill>
                <a:schemeClr val="tx1"/>
              </a:solidFill>
            </a:endParaRPr>
          </a:p>
          <a:p>
            <a:pPr marL="0" indent="0">
              <a:buNone/>
            </a:pPr>
            <a:endParaRPr lang="en-US" sz="3200" b="1" dirty="0">
              <a:solidFill>
                <a:schemeClr val="tx1"/>
              </a:solidFill>
            </a:endParaRPr>
          </a:p>
        </p:txBody>
      </p:sp>
      <p:pic>
        <p:nvPicPr>
          <p:cNvPr id="6" name="Graphic 5" descr="Bats with solid fill">
            <a:extLst>
              <a:ext uri="{FF2B5EF4-FFF2-40B4-BE49-F238E27FC236}">
                <a16:creationId xmlns:a16="http://schemas.microsoft.com/office/drawing/2014/main" id="{1A7487F1-F616-2325-1E58-E87926558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388" y="1077229"/>
            <a:ext cx="914400" cy="914400"/>
          </a:xfrm>
          <a:prstGeom prst="rect">
            <a:avLst/>
          </a:prstGeom>
        </p:spPr>
      </p:pic>
      <p:pic>
        <p:nvPicPr>
          <p:cNvPr id="8" name="Graphic 7" descr="Bats with solid fill">
            <a:extLst>
              <a:ext uri="{FF2B5EF4-FFF2-40B4-BE49-F238E27FC236}">
                <a16:creationId xmlns:a16="http://schemas.microsoft.com/office/drawing/2014/main" id="{05AD6990-1729-A3EA-6AC3-C1C464BF0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161625" y="1258885"/>
            <a:ext cx="914400" cy="914400"/>
          </a:xfrm>
          <a:prstGeom prst="rect">
            <a:avLst/>
          </a:prstGeom>
        </p:spPr>
      </p:pic>
      <p:pic>
        <p:nvPicPr>
          <p:cNvPr id="9" name="Graphic 8" descr="Bats with solid fill">
            <a:extLst>
              <a:ext uri="{FF2B5EF4-FFF2-40B4-BE49-F238E27FC236}">
                <a16:creationId xmlns:a16="http://schemas.microsoft.com/office/drawing/2014/main" id="{FCA1A6EC-3A0A-59ED-C39A-D88EDF488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522769" y="1750979"/>
            <a:ext cx="914400" cy="914400"/>
          </a:xfrm>
          <a:prstGeom prst="rect">
            <a:avLst/>
          </a:prstGeom>
        </p:spPr>
      </p:pic>
      <p:pic>
        <p:nvPicPr>
          <p:cNvPr id="10" name="Graphic 9" descr="Bats with solid fill">
            <a:extLst>
              <a:ext uri="{FF2B5EF4-FFF2-40B4-BE49-F238E27FC236}">
                <a16:creationId xmlns:a16="http://schemas.microsoft.com/office/drawing/2014/main" id="{C80ABF09-580E-2851-12CB-FF12B33B88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5063734" y="1702657"/>
            <a:ext cx="914400" cy="914400"/>
          </a:xfrm>
          <a:prstGeom prst="rect">
            <a:avLst/>
          </a:prstGeom>
        </p:spPr>
      </p:pic>
      <p:pic>
        <p:nvPicPr>
          <p:cNvPr id="11" name="Graphic 10" descr="Bats with solid fill">
            <a:extLst>
              <a:ext uri="{FF2B5EF4-FFF2-40B4-BE49-F238E27FC236}">
                <a16:creationId xmlns:a16="http://schemas.microsoft.com/office/drawing/2014/main" id="{A6EE3DB0-4D0D-14B4-D40B-9FE890F2F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3532" y="1640922"/>
            <a:ext cx="914400" cy="914400"/>
          </a:xfrm>
          <a:prstGeom prst="rect">
            <a:avLst/>
          </a:prstGeom>
        </p:spPr>
      </p:pic>
      <p:pic>
        <p:nvPicPr>
          <p:cNvPr id="12" name="Graphic 11" descr="Bats with solid fill">
            <a:extLst>
              <a:ext uri="{FF2B5EF4-FFF2-40B4-BE49-F238E27FC236}">
                <a16:creationId xmlns:a16="http://schemas.microsoft.com/office/drawing/2014/main" id="{A3CA064C-2226-2AB6-669B-739C30D8ED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2579769" y="1822578"/>
            <a:ext cx="914400" cy="914400"/>
          </a:xfrm>
          <a:prstGeom prst="rect">
            <a:avLst/>
          </a:prstGeom>
        </p:spPr>
      </p:pic>
      <p:pic>
        <p:nvPicPr>
          <p:cNvPr id="13" name="Graphic 12" descr="Bats with solid fill">
            <a:extLst>
              <a:ext uri="{FF2B5EF4-FFF2-40B4-BE49-F238E27FC236}">
                <a16:creationId xmlns:a16="http://schemas.microsoft.com/office/drawing/2014/main" id="{D7C72275-B2D4-3022-946A-E616374CD8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110149">
            <a:off x="1038141" y="2487621"/>
            <a:ext cx="914400" cy="914400"/>
          </a:xfrm>
          <a:prstGeom prst="rect">
            <a:avLst/>
          </a:prstGeom>
        </p:spPr>
      </p:pic>
      <p:pic>
        <p:nvPicPr>
          <p:cNvPr id="14" name="Graphic 13" descr="Bats with solid fill">
            <a:extLst>
              <a:ext uri="{FF2B5EF4-FFF2-40B4-BE49-F238E27FC236}">
                <a16:creationId xmlns:a16="http://schemas.microsoft.com/office/drawing/2014/main" id="{B014269E-3757-C063-BB0C-864FA32E7B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246" y="1929400"/>
            <a:ext cx="914400" cy="914400"/>
          </a:xfrm>
          <a:prstGeom prst="rect">
            <a:avLst/>
          </a:prstGeom>
        </p:spPr>
      </p:pic>
      <p:pic>
        <p:nvPicPr>
          <p:cNvPr id="15" name="Graphic 14" descr="Bats with solid fill">
            <a:extLst>
              <a:ext uri="{FF2B5EF4-FFF2-40B4-BE49-F238E27FC236}">
                <a16:creationId xmlns:a16="http://schemas.microsoft.com/office/drawing/2014/main" id="{94622C25-084C-6C4A-FBC0-148E09B1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507951" y="1983696"/>
            <a:ext cx="914400" cy="914400"/>
          </a:xfrm>
          <a:prstGeom prst="rect">
            <a:avLst/>
          </a:prstGeom>
        </p:spPr>
      </p:pic>
      <p:pic>
        <p:nvPicPr>
          <p:cNvPr id="16" name="Graphic 15" descr="Bats with solid fill">
            <a:extLst>
              <a:ext uri="{FF2B5EF4-FFF2-40B4-BE49-F238E27FC236}">
                <a16:creationId xmlns:a16="http://schemas.microsoft.com/office/drawing/2014/main" id="{2983EEBE-2980-D9CC-1FDB-C44B3F8D1F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1250577" y="946271"/>
            <a:ext cx="914400" cy="914400"/>
          </a:xfrm>
          <a:prstGeom prst="rect">
            <a:avLst/>
          </a:prstGeom>
        </p:spPr>
      </p:pic>
      <p:pic>
        <p:nvPicPr>
          <p:cNvPr id="17" name="Graphic 16" descr="Bats with solid fill">
            <a:extLst>
              <a:ext uri="{FF2B5EF4-FFF2-40B4-BE49-F238E27FC236}">
                <a16:creationId xmlns:a16="http://schemas.microsoft.com/office/drawing/2014/main" id="{BB561433-BB3C-214A-F0E9-F8C7D66DC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5582671" y="1332647"/>
            <a:ext cx="914400" cy="914400"/>
          </a:xfrm>
          <a:prstGeom prst="rect">
            <a:avLst/>
          </a:prstGeom>
        </p:spPr>
      </p:pic>
      <p:pic>
        <p:nvPicPr>
          <p:cNvPr id="18" name="Graphic 17" descr="Bats with solid fill">
            <a:extLst>
              <a:ext uri="{FF2B5EF4-FFF2-40B4-BE49-F238E27FC236}">
                <a16:creationId xmlns:a16="http://schemas.microsoft.com/office/drawing/2014/main" id="{53ADA80C-2488-B037-7762-439C5CB7AA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707366" y="1197656"/>
            <a:ext cx="914400" cy="914400"/>
          </a:xfrm>
          <a:prstGeom prst="rect">
            <a:avLst/>
          </a:prstGeom>
        </p:spPr>
      </p:pic>
      <p:pic>
        <p:nvPicPr>
          <p:cNvPr id="19" name="Graphic 18" descr="Bats with solid fill">
            <a:extLst>
              <a:ext uri="{FF2B5EF4-FFF2-40B4-BE49-F238E27FC236}">
                <a16:creationId xmlns:a16="http://schemas.microsoft.com/office/drawing/2014/main" id="{D59E520D-C33A-A398-C400-B2FFB79FC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2435174" y="1119310"/>
            <a:ext cx="914400" cy="914400"/>
          </a:xfrm>
          <a:prstGeom prst="rect">
            <a:avLst/>
          </a:prstGeom>
        </p:spPr>
      </p:pic>
      <p:pic>
        <p:nvPicPr>
          <p:cNvPr id="20" name="Graphic 19" descr="Bats with solid fill">
            <a:extLst>
              <a:ext uri="{FF2B5EF4-FFF2-40B4-BE49-F238E27FC236}">
                <a16:creationId xmlns:a16="http://schemas.microsoft.com/office/drawing/2014/main" id="{D8A87851-EAB1-8006-7B1A-27D2CD5DDB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325551" y="2032930"/>
            <a:ext cx="914400" cy="914400"/>
          </a:xfrm>
          <a:prstGeom prst="rect">
            <a:avLst/>
          </a:prstGeom>
        </p:spPr>
      </p:pic>
      <p:cxnSp>
        <p:nvCxnSpPr>
          <p:cNvPr id="22" name="Straight Connector 21">
            <a:extLst>
              <a:ext uri="{FF2B5EF4-FFF2-40B4-BE49-F238E27FC236}">
                <a16:creationId xmlns:a16="http://schemas.microsoft.com/office/drawing/2014/main" id="{66D40528-D975-237E-053F-FA93F0B23436}"/>
              </a:ext>
            </a:extLst>
          </p:cNvPr>
          <p:cNvCxnSpPr/>
          <p:nvPr/>
        </p:nvCxnSpPr>
        <p:spPr>
          <a:xfrm>
            <a:off x="3935306" y="2208179"/>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 name="Graphic 2" descr="Bats with solid fill">
            <a:extLst>
              <a:ext uri="{FF2B5EF4-FFF2-40B4-BE49-F238E27FC236}">
                <a16:creationId xmlns:a16="http://schemas.microsoft.com/office/drawing/2014/main" id="{8C66B228-9949-E888-A325-59DD7BDC37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2192965" y="3485027"/>
            <a:ext cx="914400" cy="914400"/>
          </a:xfrm>
          <a:prstGeom prst="rect">
            <a:avLst/>
          </a:prstGeom>
        </p:spPr>
      </p:pic>
      <p:pic>
        <p:nvPicPr>
          <p:cNvPr id="4" name="Graphic 3" descr="Bats with solid fill">
            <a:extLst>
              <a:ext uri="{FF2B5EF4-FFF2-40B4-BE49-F238E27FC236}">
                <a16:creationId xmlns:a16="http://schemas.microsoft.com/office/drawing/2014/main" id="{396B44C6-78C0-BB47-DEAD-339C105BAB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2711902" y="3115017"/>
            <a:ext cx="914400" cy="914400"/>
          </a:xfrm>
          <a:prstGeom prst="rect">
            <a:avLst/>
          </a:prstGeom>
        </p:spPr>
      </p:pic>
      <p:pic>
        <p:nvPicPr>
          <p:cNvPr id="5" name="Graphic 4" descr="Bats with solid fill">
            <a:extLst>
              <a:ext uri="{FF2B5EF4-FFF2-40B4-BE49-F238E27FC236}">
                <a16:creationId xmlns:a16="http://schemas.microsoft.com/office/drawing/2014/main" id="{1935990B-C34B-130E-C703-78D1DE2463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097319">
            <a:off x="5073127" y="3485027"/>
            <a:ext cx="914400" cy="914400"/>
          </a:xfrm>
          <a:prstGeom prst="rect">
            <a:avLst/>
          </a:prstGeom>
        </p:spPr>
      </p:pic>
      <p:pic>
        <p:nvPicPr>
          <p:cNvPr id="21" name="Graphic 20" descr="Bats with solid fill">
            <a:extLst>
              <a:ext uri="{FF2B5EF4-FFF2-40B4-BE49-F238E27FC236}">
                <a16:creationId xmlns:a16="http://schemas.microsoft.com/office/drawing/2014/main" id="{86C3E1EC-1756-4BD0-CC4D-4392C9D939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5435">
            <a:off x="5592064" y="3115017"/>
            <a:ext cx="914400" cy="914400"/>
          </a:xfrm>
          <a:prstGeom prst="rect">
            <a:avLst/>
          </a:prstGeom>
        </p:spPr>
      </p:pic>
      <p:cxnSp>
        <p:nvCxnSpPr>
          <p:cNvPr id="23" name="Straight Connector 22">
            <a:extLst>
              <a:ext uri="{FF2B5EF4-FFF2-40B4-BE49-F238E27FC236}">
                <a16:creationId xmlns:a16="http://schemas.microsoft.com/office/drawing/2014/main" id="{C0E3BD74-2212-E0DC-31A3-CC2F72840BB0}"/>
              </a:ext>
            </a:extLst>
          </p:cNvPr>
          <p:cNvCxnSpPr/>
          <p:nvPr/>
        </p:nvCxnSpPr>
        <p:spPr>
          <a:xfrm>
            <a:off x="4005551" y="3714686"/>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4" name="Graphic 23" descr="Bats with solid fill">
            <a:extLst>
              <a:ext uri="{FF2B5EF4-FFF2-40B4-BE49-F238E27FC236}">
                <a16:creationId xmlns:a16="http://schemas.microsoft.com/office/drawing/2014/main" id="{7A2FDC47-6357-D607-0A10-BFAEAA92F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2607821" y="5282604"/>
            <a:ext cx="914400" cy="914400"/>
          </a:xfrm>
          <a:prstGeom prst="rect">
            <a:avLst/>
          </a:prstGeom>
        </p:spPr>
      </p:pic>
      <p:pic>
        <p:nvPicPr>
          <p:cNvPr id="25" name="Graphic 24" descr="Bats with solid fill">
            <a:extLst>
              <a:ext uri="{FF2B5EF4-FFF2-40B4-BE49-F238E27FC236}">
                <a16:creationId xmlns:a16="http://schemas.microsoft.com/office/drawing/2014/main" id="{3A0F3084-A8CF-4586-9132-4727D639F1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3126758" y="4912594"/>
            <a:ext cx="914400" cy="914400"/>
          </a:xfrm>
          <a:prstGeom prst="rect">
            <a:avLst/>
          </a:prstGeom>
        </p:spPr>
      </p:pic>
      <p:pic>
        <p:nvPicPr>
          <p:cNvPr id="26" name="Graphic 25" descr="Line arrow: Horizontal U-turn outline">
            <a:extLst>
              <a:ext uri="{FF2B5EF4-FFF2-40B4-BE49-F238E27FC236}">
                <a16:creationId xmlns:a16="http://schemas.microsoft.com/office/drawing/2014/main" id="{B9A67A51-DA87-E858-5621-CDE50596F9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6738" y="5070861"/>
            <a:ext cx="914400" cy="914400"/>
          </a:xfrm>
          <a:prstGeom prst="rect">
            <a:avLst/>
          </a:prstGeom>
        </p:spPr>
      </p:pic>
      <p:pic>
        <p:nvPicPr>
          <p:cNvPr id="27" name="Graphic 26" descr="Clock with solid fill">
            <a:extLst>
              <a:ext uri="{FF2B5EF4-FFF2-40B4-BE49-F238E27FC236}">
                <a16:creationId xmlns:a16="http://schemas.microsoft.com/office/drawing/2014/main" id="{1BF7D1DB-2670-C8DD-4980-A2C04AB0F1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510" y="5070861"/>
            <a:ext cx="914400" cy="914400"/>
          </a:xfrm>
          <a:prstGeom prst="rect">
            <a:avLst/>
          </a:prstGeom>
        </p:spPr>
      </p:pic>
    </p:spTree>
    <p:extLst>
      <p:ext uri="{BB962C8B-B14F-4D97-AF65-F5344CB8AC3E}">
        <p14:creationId xmlns:p14="http://schemas.microsoft.com/office/powerpoint/2010/main" val="702332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51" y="278553"/>
            <a:ext cx="9196693" cy="588818"/>
          </a:xfrm>
        </p:spPr>
        <p:txBody>
          <a:bodyPr>
            <a:normAutofit fontScale="90000"/>
          </a:bodyPr>
          <a:lstStyle/>
          <a:p>
            <a:r>
              <a:rPr lang="en-US" dirty="0">
                <a:solidFill>
                  <a:schemeClr val="accent4"/>
                </a:solidFill>
              </a:rPr>
              <a:t>T tests</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6851291" y="1255601"/>
            <a:ext cx="4875321" cy="5145199"/>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b="1" dirty="0">
                <a:solidFill>
                  <a:schemeClr val="tx1"/>
                </a:solidFill>
              </a:rPr>
              <a:t>One Sample:</a:t>
            </a:r>
            <a:br>
              <a:rPr lang="en-US" sz="2800" b="1" dirty="0">
                <a:solidFill>
                  <a:schemeClr val="tx1"/>
                </a:solidFill>
              </a:rPr>
            </a:br>
            <a:r>
              <a:rPr lang="en-US" sz="2800" dirty="0">
                <a:solidFill>
                  <a:schemeClr val="tx1"/>
                </a:solidFill>
              </a:rPr>
              <a:t>Is there a difference between a group and the entire population?</a:t>
            </a:r>
          </a:p>
          <a:p>
            <a:pPr marL="0" indent="0">
              <a:buNone/>
            </a:pPr>
            <a:endParaRPr lang="en-US" sz="2800" dirty="0">
              <a:solidFill>
                <a:schemeClr val="tx1"/>
              </a:solidFill>
            </a:endParaRPr>
          </a:p>
          <a:p>
            <a:pPr marL="0" indent="0">
              <a:buNone/>
            </a:pPr>
            <a:r>
              <a:rPr lang="en-US" sz="2800" b="1" dirty="0">
                <a:solidFill>
                  <a:schemeClr val="tx1"/>
                </a:solidFill>
              </a:rPr>
              <a:t>Unpaired:</a:t>
            </a:r>
            <a:br>
              <a:rPr lang="en-US" sz="2800" b="1" dirty="0">
                <a:solidFill>
                  <a:schemeClr val="tx1"/>
                </a:solidFill>
              </a:rPr>
            </a:br>
            <a:r>
              <a:rPr lang="en-US" sz="2800" dirty="0">
                <a:solidFill>
                  <a:schemeClr val="tx1"/>
                </a:solidFill>
              </a:rPr>
              <a:t>Is there a difference between two groups?</a:t>
            </a:r>
          </a:p>
          <a:p>
            <a:pPr marL="0" indent="0">
              <a:buNone/>
            </a:pPr>
            <a:endParaRPr lang="en-US" sz="2800" dirty="0">
              <a:solidFill>
                <a:schemeClr val="tx1"/>
              </a:solidFill>
            </a:endParaRPr>
          </a:p>
          <a:p>
            <a:pPr marL="0" indent="0">
              <a:buNone/>
            </a:pPr>
            <a:r>
              <a:rPr lang="en-US" sz="2800" b="1" dirty="0">
                <a:solidFill>
                  <a:schemeClr val="tx1"/>
                </a:solidFill>
              </a:rPr>
              <a:t>Paired: </a:t>
            </a:r>
            <a:br>
              <a:rPr lang="en-US" sz="2800" b="1" dirty="0">
                <a:solidFill>
                  <a:schemeClr val="tx1"/>
                </a:solidFill>
              </a:rPr>
            </a:br>
            <a:r>
              <a:rPr lang="en-US" sz="2800" dirty="0">
                <a:solidFill>
                  <a:schemeClr val="tx1"/>
                </a:solidFill>
              </a:rPr>
              <a:t>Is there a difference within a group at two points in time? </a:t>
            </a:r>
          </a:p>
          <a:p>
            <a:pPr marL="0" indent="0">
              <a:buNone/>
            </a:pPr>
            <a:endParaRPr lang="en-US" sz="2800" dirty="0">
              <a:solidFill>
                <a:schemeClr val="tx1"/>
              </a:solidFill>
            </a:endParaRPr>
          </a:p>
          <a:p>
            <a:pPr marL="0" indent="0">
              <a:buNone/>
            </a:pPr>
            <a:endParaRPr lang="en-US" sz="3200" b="1" dirty="0">
              <a:solidFill>
                <a:schemeClr val="tx1"/>
              </a:solidFill>
            </a:endParaRPr>
          </a:p>
        </p:txBody>
      </p:sp>
      <p:pic>
        <p:nvPicPr>
          <p:cNvPr id="6" name="Graphic 5" descr="Bats with solid fill">
            <a:extLst>
              <a:ext uri="{FF2B5EF4-FFF2-40B4-BE49-F238E27FC236}">
                <a16:creationId xmlns:a16="http://schemas.microsoft.com/office/drawing/2014/main" id="{1A7487F1-F616-2325-1E58-E87926558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388" y="1077229"/>
            <a:ext cx="914400" cy="914400"/>
          </a:xfrm>
          <a:prstGeom prst="rect">
            <a:avLst/>
          </a:prstGeom>
        </p:spPr>
      </p:pic>
      <p:pic>
        <p:nvPicPr>
          <p:cNvPr id="8" name="Graphic 7" descr="Bats with solid fill">
            <a:extLst>
              <a:ext uri="{FF2B5EF4-FFF2-40B4-BE49-F238E27FC236}">
                <a16:creationId xmlns:a16="http://schemas.microsoft.com/office/drawing/2014/main" id="{05AD6990-1729-A3EA-6AC3-C1C464BF0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161625" y="1258885"/>
            <a:ext cx="914400" cy="914400"/>
          </a:xfrm>
          <a:prstGeom prst="rect">
            <a:avLst/>
          </a:prstGeom>
        </p:spPr>
      </p:pic>
      <p:pic>
        <p:nvPicPr>
          <p:cNvPr id="9" name="Graphic 8" descr="Bats with solid fill">
            <a:extLst>
              <a:ext uri="{FF2B5EF4-FFF2-40B4-BE49-F238E27FC236}">
                <a16:creationId xmlns:a16="http://schemas.microsoft.com/office/drawing/2014/main" id="{FCA1A6EC-3A0A-59ED-C39A-D88EDF488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522769" y="1750979"/>
            <a:ext cx="914400" cy="914400"/>
          </a:xfrm>
          <a:prstGeom prst="rect">
            <a:avLst/>
          </a:prstGeom>
        </p:spPr>
      </p:pic>
      <p:pic>
        <p:nvPicPr>
          <p:cNvPr id="10" name="Graphic 9" descr="Bats with solid fill">
            <a:extLst>
              <a:ext uri="{FF2B5EF4-FFF2-40B4-BE49-F238E27FC236}">
                <a16:creationId xmlns:a16="http://schemas.microsoft.com/office/drawing/2014/main" id="{C80ABF09-580E-2851-12CB-FF12B33B88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5063734" y="1702657"/>
            <a:ext cx="914400" cy="914400"/>
          </a:xfrm>
          <a:prstGeom prst="rect">
            <a:avLst/>
          </a:prstGeom>
        </p:spPr>
      </p:pic>
      <p:pic>
        <p:nvPicPr>
          <p:cNvPr id="11" name="Graphic 10" descr="Bats with solid fill">
            <a:extLst>
              <a:ext uri="{FF2B5EF4-FFF2-40B4-BE49-F238E27FC236}">
                <a16:creationId xmlns:a16="http://schemas.microsoft.com/office/drawing/2014/main" id="{A6EE3DB0-4D0D-14B4-D40B-9FE890F2F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3532" y="1640922"/>
            <a:ext cx="914400" cy="914400"/>
          </a:xfrm>
          <a:prstGeom prst="rect">
            <a:avLst/>
          </a:prstGeom>
        </p:spPr>
      </p:pic>
      <p:pic>
        <p:nvPicPr>
          <p:cNvPr id="12" name="Graphic 11" descr="Bats with solid fill">
            <a:extLst>
              <a:ext uri="{FF2B5EF4-FFF2-40B4-BE49-F238E27FC236}">
                <a16:creationId xmlns:a16="http://schemas.microsoft.com/office/drawing/2014/main" id="{A3CA064C-2226-2AB6-669B-739C30D8ED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2579769" y="1822578"/>
            <a:ext cx="914400" cy="914400"/>
          </a:xfrm>
          <a:prstGeom prst="rect">
            <a:avLst/>
          </a:prstGeom>
        </p:spPr>
      </p:pic>
      <p:pic>
        <p:nvPicPr>
          <p:cNvPr id="13" name="Graphic 12" descr="Bats with solid fill">
            <a:extLst>
              <a:ext uri="{FF2B5EF4-FFF2-40B4-BE49-F238E27FC236}">
                <a16:creationId xmlns:a16="http://schemas.microsoft.com/office/drawing/2014/main" id="{D7C72275-B2D4-3022-946A-E616374CD8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110149">
            <a:off x="1038141" y="2487621"/>
            <a:ext cx="914400" cy="914400"/>
          </a:xfrm>
          <a:prstGeom prst="rect">
            <a:avLst/>
          </a:prstGeom>
        </p:spPr>
      </p:pic>
      <p:pic>
        <p:nvPicPr>
          <p:cNvPr id="14" name="Graphic 13" descr="Bats with solid fill">
            <a:extLst>
              <a:ext uri="{FF2B5EF4-FFF2-40B4-BE49-F238E27FC236}">
                <a16:creationId xmlns:a16="http://schemas.microsoft.com/office/drawing/2014/main" id="{B014269E-3757-C063-BB0C-864FA32E7B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246" y="1929400"/>
            <a:ext cx="914400" cy="914400"/>
          </a:xfrm>
          <a:prstGeom prst="rect">
            <a:avLst/>
          </a:prstGeom>
        </p:spPr>
      </p:pic>
      <p:pic>
        <p:nvPicPr>
          <p:cNvPr id="15" name="Graphic 14" descr="Bats with solid fill">
            <a:extLst>
              <a:ext uri="{FF2B5EF4-FFF2-40B4-BE49-F238E27FC236}">
                <a16:creationId xmlns:a16="http://schemas.microsoft.com/office/drawing/2014/main" id="{94622C25-084C-6C4A-FBC0-148E09B19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507951" y="1983696"/>
            <a:ext cx="914400" cy="914400"/>
          </a:xfrm>
          <a:prstGeom prst="rect">
            <a:avLst/>
          </a:prstGeom>
        </p:spPr>
      </p:pic>
      <p:pic>
        <p:nvPicPr>
          <p:cNvPr id="16" name="Graphic 15" descr="Bats with solid fill">
            <a:extLst>
              <a:ext uri="{FF2B5EF4-FFF2-40B4-BE49-F238E27FC236}">
                <a16:creationId xmlns:a16="http://schemas.microsoft.com/office/drawing/2014/main" id="{2983EEBE-2980-D9CC-1FDB-C44B3F8D1F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1250577" y="946271"/>
            <a:ext cx="914400" cy="914400"/>
          </a:xfrm>
          <a:prstGeom prst="rect">
            <a:avLst/>
          </a:prstGeom>
        </p:spPr>
      </p:pic>
      <p:pic>
        <p:nvPicPr>
          <p:cNvPr id="17" name="Graphic 16" descr="Bats with solid fill">
            <a:extLst>
              <a:ext uri="{FF2B5EF4-FFF2-40B4-BE49-F238E27FC236}">
                <a16:creationId xmlns:a16="http://schemas.microsoft.com/office/drawing/2014/main" id="{BB561433-BB3C-214A-F0E9-F8C7D66DC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5582671" y="1332647"/>
            <a:ext cx="914400" cy="914400"/>
          </a:xfrm>
          <a:prstGeom prst="rect">
            <a:avLst/>
          </a:prstGeom>
        </p:spPr>
      </p:pic>
      <p:pic>
        <p:nvPicPr>
          <p:cNvPr id="18" name="Graphic 17" descr="Bats with solid fill">
            <a:extLst>
              <a:ext uri="{FF2B5EF4-FFF2-40B4-BE49-F238E27FC236}">
                <a16:creationId xmlns:a16="http://schemas.microsoft.com/office/drawing/2014/main" id="{53ADA80C-2488-B037-7762-439C5CB7AA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68164">
            <a:off x="1707366" y="1197656"/>
            <a:ext cx="914400" cy="914400"/>
          </a:xfrm>
          <a:prstGeom prst="rect">
            <a:avLst/>
          </a:prstGeom>
        </p:spPr>
      </p:pic>
      <p:pic>
        <p:nvPicPr>
          <p:cNvPr id="19" name="Graphic 18" descr="Bats with solid fill">
            <a:extLst>
              <a:ext uri="{FF2B5EF4-FFF2-40B4-BE49-F238E27FC236}">
                <a16:creationId xmlns:a16="http://schemas.microsoft.com/office/drawing/2014/main" id="{D59E520D-C33A-A398-C400-B2FFB79FC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2435174" y="1119310"/>
            <a:ext cx="914400" cy="914400"/>
          </a:xfrm>
          <a:prstGeom prst="rect">
            <a:avLst/>
          </a:prstGeom>
        </p:spPr>
      </p:pic>
      <p:pic>
        <p:nvPicPr>
          <p:cNvPr id="20" name="Graphic 19" descr="Bats with solid fill">
            <a:extLst>
              <a:ext uri="{FF2B5EF4-FFF2-40B4-BE49-F238E27FC236}">
                <a16:creationId xmlns:a16="http://schemas.microsoft.com/office/drawing/2014/main" id="{D8A87851-EAB1-8006-7B1A-27D2CD5DDB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17443">
            <a:off x="325551" y="2032930"/>
            <a:ext cx="914400" cy="914400"/>
          </a:xfrm>
          <a:prstGeom prst="rect">
            <a:avLst/>
          </a:prstGeom>
        </p:spPr>
      </p:pic>
      <p:cxnSp>
        <p:nvCxnSpPr>
          <p:cNvPr id="22" name="Straight Connector 21">
            <a:extLst>
              <a:ext uri="{FF2B5EF4-FFF2-40B4-BE49-F238E27FC236}">
                <a16:creationId xmlns:a16="http://schemas.microsoft.com/office/drawing/2014/main" id="{66D40528-D975-237E-053F-FA93F0B23436}"/>
              </a:ext>
            </a:extLst>
          </p:cNvPr>
          <p:cNvCxnSpPr/>
          <p:nvPr/>
        </p:nvCxnSpPr>
        <p:spPr>
          <a:xfrm>
            <a:off x="3935306" y="2208179"/>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 name="Graphic 2" descr="Bats with solid fill">
            <a:extLst>
              <a:ext uri="{FF2B5EF4-FFF2-40B4-BE49-F238E27FC236}">
                <a16:creationId xmlns:a16="http://schemas.microsoft.com/office/drawing/2014/main" id="{8C66B228-9949-E888-A325-59DD7BDC37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2192965" y="3485027"/>
            <a:ext cx="914400" cy="914400"/>
          </a:xfrm>
          <a:prstGeom prst="rect">
            <a:avLst/>
          </a:prstGeom>
        </p:spPr>
      </p:pic>
      <p:pic>
        <p:nvPicPr>
          <p:cNvPr id="4" name="Graphic 3" descr="Bats with solid fill">
            <a:extLst>
              <a:ext uri="{FF2B5EF4-FFF2-40B4-BE49-F238E27FC236}">
                <a16:creationId xmlns:a16="http://schemas.microsoft.com/office/drawing/2014/main" id="{396B44C6-78C0-BB47-DEAD-339C105BAB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2711902" y="3115017"/>
            <a:ext cx="914400" cy="914400"/>
          </a:xfrm>
          <a:prstGeom prst="rect">
            <a:avLst/>
          </a:prstGeom>
        </p:spPr>
      </p:pic>
      <p:pic>
        <p:nvPicPr>
          <p:cNvPr id="5" name="Graphic 4" descr="Bats with solid fill">
            <a:extLst>
              <a:ext uri="{FF2B5EF4-FFF2-40B4-BE49-F238E27FC236}">
                <a16:creationId xmlns:a16="http://schemas.microsoft.com/office/drawing/2014/main" id="{1935990B-C34B-130E-C703-78D1DE2463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097319">
            <a:off x="5073127" y="3485027"/>
            <a:ext cx="914400" cy="914400"/>
          </a:xfrm>
          <a:prstGeom prst="rect">
            <a:avLst/>
          </a:prstGeom>
        </p:spPr>
      </p:pic>
      <p:pic>
        <p:nvPicPr>
          <p:cNvPr id="21" name="Graphic 20" descr="Bats with solid fill">
            <a:extLst>
              <a:ext uri="{FF2B5EF4-FFF2-40B4-BE49-F238E27FC236}">
                <a16:creationId xmlns:a16="http://schemas.microsoft.com/office/drawing/2014/main" id="{86C3E1EC-1756-4BD0-CC4D-4392C9D939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5435">
            <a:off x="5592064" y="3115017"/>
            <a:ext cx="914400" cy="914400"/>
          </a:xfrm>
          <a:prstGeom prst="rect">
            <a:avLst/>
          </a:prstGeom>
        </p:spPr>
      </p:pic>
      <p:cxnSp>
        <p:nvCxnSpPr>
          <p:cNvPr id="23" name="Straight Connector 22">
            <a:extLst>
              <a:ext uri="{FF2B5EF4-FFF2-40B4-BE49-F238E27FC236}">
                <a16:creationId xmlns:a16="http://schemas.microsoft.com/office/drawing/2014/main" id="{C0E3BD74-2212-E0DC-31A3-CC2F72840BB0}"/>
              </a:ext>
            </a:extLst>
          </p:cNvPr>
          <p:cNvCxnSpPr/>
          <p:nvPr/>
        </p:nvCxnSpPr>
        <p:spPr>
          <a:xfrm>
            <a:off x="4005551" y="3714686"/>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4" name="Graphic 23" descr="Bats with solid fill">
            <a:extLst>
              <a:ext uri="{FF2B5EF4-FFF2-40B4-BE49-F238E27FC236}">
                <a16:creationId xmlns:a16="http://schemas.microsoft.com/office/drawing/2014/main" id="{7A2FDC47-6357-D607-0A10-BFAEAA92F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097319">
            <a:off x="2607821" y="5282604"/>
            <a:ext cx="914400" cy="914400"/>
          </a:xfrm>
          <a:prstGeom prst="rect">
            <a:avLst/>
          </a:prstGeom>
        </p:spPr>
      </p:pic>
      <p:pic>
        <p:nvPicPr>
          <p:cNvPr id="25" name="Graphic 24" descr="Bats with solid fill">
            <a:extLst>
              <a:ext uri="{FF2B5EF4-FFF2-40B4-BE49-F238E27FC236}">
                <a16:creationId xmlns:a16="http://schemas.microsoft.com/office/drawing/2014/main" id="{3A0F3084-A8CF-4586-9132-4727D639F1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5435">
            <a:off x="3126758" y="4912594"/>
            <a:ext cx="914400" cy="914400"/>
          </a:xfrm>
          <a:prstGeom prst="rect">
            <a:avLst/>
          </a:prstGeom>
        </p:spPr>
      </p:pic>
      <p:pic>
        <p:nvPicPr>
          <p:cNvPr id="26" name="Graphic 25" descr="Line arrow: Horizontal U-turn outline">
            <a:extLst>
              <a:ext uri="{FF2B5EF4-FFF2-40B4-BE49-F238E27FC236}">
                <a16:creationId xmlns:a16="http://schemas.microsoft.com/office/drawing/2014/main" id="{B9A67A51-DA87-E858-5621-CDE50596F9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6738" y="5070861"/>
            <a:ext cx="914400" cy="914400"/>
          </a:xfrm>
          <a:prstGeom prst="rect">
            <a:avLst/>
          </a:prstGeom>
        </p:spPr>
      </p:pic>
      <p:pic>
        <p:nvPicPr>
          <p:cNvPr id="27" name="Graphic 26" descr="Clock with solid fill">
            <a:extLst>
              <a:ext uri="{FF2B5EF4-FFF2-40B4-BE49-F238E27FC236}">
                <a16:creationId xmlns:a16="http://schemas.microsoft.com/office/drawing/2014/main" id="{1BF7D1DB-2670-C8DD-4980-A2C04AB0F1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510" y="5070861"/>
            <a:ext cx="914400" cy="914400"/>
          </a:xfrm>
          <a:prstGeom prst="rect">
            <a:avLst/>
          </a:prstGeom>
        </p:spPr>
      </p:pic>
    </p:spTree>
    <p:extLst>
      <p:ext uri="{BB962C8B-B14F-4D97-AF65-F5344CB8AC3E}">
        <p14:creationId xmlns:p14="http://schemas.microsoft.com/office/powerpoint/2010/main" val="3443248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3659129" y="1379169"/>
            <a:ext cx="4875321" cy="5145199"/>
          </a:xfrm>
          <a:prstGeom prst="rect">
            <a:avLst/>
          </a:prstGeom>
          <a:ln>
            <a:solidFill>
              <a:schemeClr val="accent1"/>
            </a:solidFill>
          </a:ln>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b="1" dirty="0">
                <a:solidFill>
                  <a:schemeClr val="tx1"/>
                </a:solidFill>
              </a:rPr>
              <a:t>One Sample:</a:t>
            </a:r>
            <a:br>
              <a:rPr lang="en-US" sz="2800" b="1" dirty="0">
                <a:solidFill>
                  <a:schemeClr val="tx1"/>
                </a:solidFill>
              </a:rPr>
            </a:br>
            <a:r>
              <a:rPr lang="en-US" sz="2800" dirty="0">
                <a:solidFill>
                  <a:schemeClr val="tx1"/>
                </a:solidFill>
              </a:rPr>
              <a:t>Is there a difference between a group and the entire population?</a:t>
            </a:r>
          </a:p>
          <a:p>
            <a:pPr marL="0" indent="0">
              <a:buNone/>
            </a:pPr>
            <a:endParaRPr lang="en-US" sz="2800" dirty="0">
              <a:solidFill>
                <a:schemeClr val="tx1"/>
              </a:solidFill>
            </a:endParaRPr>
          </a:p>
          <a:p>
            <a:pPr marL="0" indent="0">
              <a:buNone/>
            </a:pPr>
            <a:r>
              <a:rPr lang="en-US" sz="2800" b="1" dirty="0">
                <a:solidFill>
                  <a:schemeClr val="tx1"/>
                </a:solidFill>
              </a:rPr>
              <a:t>Unpaired:</a:t>
            </a:r>
            <a:br>
              <a:rPr lang="en-US" sz="2800" b="1" dirty="0">
                <a:solidFill>
                  <a:schemeClr val="tx1"/>
                </a:solidFill>
              </a:rPr>
            </a:br>
            <a:r>
              <a:rPr lang="en-US" sz="2800" dirty="0">
                <a:solidFill>
                  <a:schemeClr val="tx1"/>
                </a:solidFill>
              </a:rPr>
              <a:t>Is there a difference between two groups?</a:t>
            </a:r>
          </a:p>
          <a:p>
            <a:pPr marL="0" indent="0">
              <a:buNone/>
            </a:pPr>
            <a:endParaRPr lang="en-US" sz="2800" dirty="0">
              <a:solidFill>
                <a:schemeClr val="tx1"/>
              </a:solidFill>
            </a:endParaRPr>
          </a:p>
          <a:p>
            <a:pPr marL="0" indent="0">
              <a:buNone/>
            </a:pPr>
            <a:r>
              <a:rPr lang="en-US" sz="2800" b="1" dirty="0">
                <a:solidFill>
                  <a:schemeClr val="tx1"/>
                </a:solidFill>
              </a:rPr>
              <a:t>Paired: </a:t>
            </a:r>
            <a:br>
              <a:rPr lang="en-US" sz="2800" b="1" dirty="0">
                <a:solidFill>
                  <a:schemeClr val="tx1"/>
                </a:solidFill>
              </a:rPr>
            </a:br>
            <a:r>
              <a:rPr lang="en-US" sz="2800" dirty="0">
                <a:solidFill>
                  <a:schemeClr val="tx1"/>
                </a:solidFill>
              </a:rPr>
              <a:t>Is there a difference within a group at two points in time? </a:t>
            </a:r>
          </a:p>
          <a:p>
            <a:pPr marL="0" indent="0">
              <a:buNone/>
            </a:pPr>
            <a:endParaRPr lang="en-US" sz="2800" dirty="0">
              <a:solidFill>
                <a:schemeClr val="tx1"/>
              </a:solidFill>
            </a:endParaRPr>
          </a:p>
          <a:p>
            <a:pPr marL="0" indent="0">
              <a:buNone/>
            </a:pPr>
            <a:endParaRPr lang="en-US" sz="3200" b="1" dirty="0">
              <a:solidFill>
                <a:schemeClr val="tx1"/>
              </a:solidFill>
            </a:endParaRPr>
          </a:p>
        </p:txBody>
      </p:sp>
      <p:sp>
        <p:nvSpPr>
          <p:cNvPr id="6" name="Title 1">
            <a:extLst>
              <a:ext uri="{FF2B5EF4-FFF2-40B4-BE49-F238E27FC236}">
                <a16:creationId xmlns:a16="http://schemas.microsoft.com/office/drawing/2014/main" id="{5416181C-C3D0-E962-4F33-A7D3B733DA4F}"/>
              </a:ext>
            </a:extLst>
          </p:cNvPr>
          <p:cNvSpPr>
            <a:spLocks noGrp="1"/>
          </p:cNvSpPr>
          <p:nvPr>
            <p:ph type="title"/>
          </p:nvPr>
        </p:nvSpPr>
        <p:spPr>
          <a:xfrm>
            <a:off x="782751" y="522259"/>
            <a:ext cx="9196693" cy="588818"/>
          </a:xfrm>
        </p:spPr>
        <p:txBody>
          <a:bodyPr>
            <a:normAutofit fontScale="90000"/>
          </a:bodyPr>
          <a:lstStyle/>
          <a:p>
            <a:r>
              <a:rPr lang="en-US" dirty="0">
                <a:solidFill>
                  <a:schemeClr val="accent4"/>
                </a:solidFill>
              </a:rPr>
              <a:t>T tests: what’s the t (test)?</a:t>
            </a:r>
          </a:p>
        </p:txBody>
      </p:sp>
    </p:spTree>
    <p:extLst>
      <p:ext uri="{BB962C8B-B14F-4D97-AF65-F5344CB8AC3E}">
        <p14:creationId xmlns:p14="http://schemas.microsoft.com/office/powerpoint/2010/main" val="295539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8" y="72985"/>
            <a:ext cx="5222434" cy="1062789"/>
          </a:xfrm>
        </p:spPr>
        <p:txBody>
          <a:bodyPr>
            <a:normAutofit/>
          </a:bodyPr>
          <a:lstStyle/>
          <a:p>
            <a:r>
              <a:rPr lang="en-US" dirty="0"/>
              <a:t>Lab roadmap </a:t>
            </a:r>
          </a:p>
        </p:txBody>
      </p:sp>
      <p:sp>
        <p:nvSpPr>
          <p:cNvPr id="3" name="Content Placeholder 2"/>
          <p:cNvSpPr>
            <a:spLocks noGrp="1"/>
          </p:cNvSpPr>
          <p:nvPr>
            <p:ph idx="1"/>
          </p:nvPr>
        </p:nvSpPr>
        <p:spPr>
          <a:xfrm>
            <a:off x="599058" y="1320800"/>
            <a:ext cx="6321521" cy="5370093"/>
          </a:xfrm>
        </p:spPr>
        <p:txBody>
          <a:bodyPr>
            <a:normAutofit/>
          </a:bodyPr>
          <a:lstStyle/>
          <a:p>
            <a:pPr marL="0" indent="0">
              <a:spcBef>
                <a:spcPts val="0"/>
              </a:spcBef>
              <a:buNone/>
            </a:pPr>
            <a:r>
              <a:rPr lang="en-US" sz="2800" dirty="0">
                <a:solidFill>
                  <a:schemeClr val="tx1">
                    <a:lumMod val="75000"/>
                    <a:lumOff val="25000"/>
                  </a:schemeClr>
                </a:solidFill>
                <a:latin typeface="Copperplate Gothic Light" panose="020E0507020206020404" pitchFamily="34" charset="0"/>
              </a:rPr>
              <a:t>YOU ARE HERE:</a:t>
            </a:r>
            <a:endParaRPr lang="en-US" sz="2800" dirty="0">
              <a:solidFill>
                <a:schemeClr val="accent1"/>
              </a:solidFill>
              <a:latin typeface="Copperplate Gothic Light" panose="020E0507020206020404" pitchFamily="34" charset="0"/>
            </a:endParaRPr>
          </a:p>
          <a:p>
            <a:pPr marL="0" indent="0">
              <a:spcBef>
                <a:spcPts val="0"/>
              </a:spcBef>
              <a:buNone/>
            </a:pPr>
            <a:r>
              <a:rPr lang="en-US" sz="2800" dirty="0">
                <a:solidFill>
                  <a:schemeClr val="tx1"/>
                </a:solidFill>
              </a:rPr>
              <a:t>Invasive species and behavior: crayfish!</a:t>
            </a:r>
          </a:p>
          <a:p>
            <a:pPr marL="0" indent="0">
              <a:spcBef>
                <a:spcPts val="0"/>
              </a:spcBef>
              <a:buNone/>
            </a:pPr>
            <a:br>
              <a:rPr lang="en-US" sz="2800" dirty="0">
                <a:solidFill>
                  <a:schemeClr val="accent4"/>
                </a:solidFill>
              </a:rPr>
            </a:br>
            <a:r>
              <a:rPr lang="en-US" sz="2800" dirty="0">
                <a:solidFill>
                  <a:schemeClr val="accent4"/>
                </a:solidFill>
              </a:rPr>
              <a:t>Due Today</a:t>
            </a:r>
          </a:p>
          <a:p>
            <a:pPr marL="0" indent="0">
              <a:spcBef>
                <a:spcPts val="0"/>
              </a:spcBef>
              <a:buNone/>
            </a:pPr>
            <a:r>
              <a:rPr lang="en-US" sz="2800" dirty="0">
                <a:solidFill>
                  <a:schemeClr val="tx1"/>
                </a:solidFill>
              </a:rPr>
              <a:t>Lab 5 pre-lab</a:t>
            </a:r>
            <a:br>
              <a:rPr lang="en-US" sz="2800" dirty="0">
                <a:solidFill>
                  <a:schemeClr val="accent1"/>
                </a:solidFill>
              </a:rPr>
            </a:br>
            <a:endParaRPr lang="en-US" sz="2800" dirty="0">
              <a:solidFill>
                <a:schemeClr val="accent1"/>
              </a:solidFill>
            </a:endParaRPr>
          </a:p>
          <a:p>
            <a:pPr marL="0" indent="0">
              <a:buNone/>
            </a:pPr>
            <a:r>
              <a:rPr lang="en-US" sz="2800" dirty="0">
                <a:solidFill>
                  <a:schemeClr val="tx1">
                    <a:lumMod val="75000"/>
                    <a:lumOff val="25000"/>
                  </a:schemeClr>
                </a:solidFill>
                <a:latin typeface="Copperplate Gothic Light" panose="020E0507020206020404" pitchFamily="34" charset="0"/>
              </a:rPr>
              <a:t>WHERE WE’RE GOING:</a:t>
            </a:r>
            <a:endParaRPr lang="en-US" sz="2800" dirty="0">
              <a:solidFill>
                <a:schemeClr val="accent1"/>
              </a:solidFill>
              <a:latin typeface="Copperplate Gothic Light" panose="020E0507020206020404" pitchFamily="34" charset="0"/>
            </a:endParaRPr>
          </a:p>
          <a:p>
            <a:pPr marL="0" indent="0">
              <a:spcBef>
                <a:spcPts val="0"/>
              </a:spcBef>
              <a:buNone/>
            </a:pPr>
            <a:r>
              <a:rPr lang="en-US" sz="2800" dirty="0">
                <a:solidFill>
                  <a:schemeClr val="tx1"/>
                </a:solidFill>
              </a:rPr>
              <a:t>Into the woods</a:t>
            </a:r>
            <a:br>
              <a:rPr lang="en-US" sz="2800" dirty="0">
                <a:solidFill>
                  <a:schemeClr val="accent1"/>
                </a:solidFill>
              </a:rPr>
            </a:br>
            <a:br>
              <a:rPr lang="en-US" sz="2800" dirty="0">
                <a:solidFill>
                  <a:schemeClr val="accent1"/>
                </a:solidFill>
              </a:rPr>
            </a:br>
            <a:r>
              <a:rPr lang="en-US" sz="2800" dirty="0">
                <a:solidFill>
                  <a:schemeClr val="accent4"/>
                </a:solidFill>
              </a:rPr>
              <a:t>Due next week</a:t>
            </a:r>
          </a:p>
          <a:p>
            <a:pPr marL="0" indent="0">
              <a:spcBef>
                <a:spcPts val="0"/>
              </a:spcBef>
              <a:buNone/>
            </a:pPr>
            <a:r>
              <a:rPr lang="en-US" sz="2800" dirty="0">
                <a:solidFill>
                  <a:schemeClr val="tx1"/>
                </a:solidFill>
              </a:rPr>
              <a:t>Lab 6 pre-lab</a:t>
            </a:r>
            <a:br>
              <a:rPr lang="en-US" sz="2800" dirty="0">
                <a:solidFill>
                  <a:schemeClr val="tx1"/>
                </a:solidFill>
              </a:rPr>
            </a:br>
            <a:r>
              <a:rPr lang="en-US" sz="2800" i="1" dirty="0">
                <a:solidFill>
                  <a:schemeClr val="tx1"/>
                </a:solidFill>
              </a:rPr>
              <a:t>In lab: field work!</a:t>
            </a:r>
            <a:br>
              <a:rPr lang="en-US" sz="2800" dirty="0">
                <a:solidFill>
                  <a:schemeClr val="tx1"/>
                </a:solidFill>
              </a:rPr>
            </a:br>
            <a:endParaRPr lang="en-US" sz="2800" dirty="0">
              <a:solidFill>
                <a:schemeClr val="tx1"/>
              </a:solidFill>
            </a:endParaRPr>
          </a:p>
        </p:txBody>
      </p:sp>
      <p:sp>
        <p:nvSpPr>
          <p:cNvPr id="4" name="TextBox 3">
            <a:extLst>
              <a:ext uri="{FF2B5EF4-FFF2-40B4-BE49-F238E27FC236}">
                <a16:creationId xmlns:a16="http://schemas.microsoft.com/office/drawing/2014/main" id="{9ED1C66F-BBD6-E7E2-F6C9-20771C932799}"/>
              </a:ext>
            </a:extLst>
          </p:cNvPr>
          <p:cNvSpPr txBox="1"/>
          <p:nvPr/>
        </p:nvSpPr>
        <p:spPr>
          <a:xfrm>
            <a:off x="7378430" y="3021914"/>
            <a:ext cx="4228315" cy="584775"/>
          </a:xfrm>
          <a:prstGeom prst="rect">
            <a:avLst/>
          </a:prstGeom>
          <a:noFill/>
          <a:ln>
            <a:solidFill>
              <a:schemeClr val="accent1"/>
            </a:solidFill>
          </a:ln>
        </p:spPr>
        <p:txBody>
          <a:bodyPr wrap="square" lIns="91440" tIns="45720" rIns="91440" bIns="45720" rtlCol="0" anchor="t">
            <a:spAutoFit/>
          </a:bodyPr>
          <a:lstStyle/>
          <a:p>
            <a:pPr algn="ctr"/>
            <a:r>
              <a:rPr lang="en-US" sz="3200" dirty="0"/>
              <a:t>Skills demos! </a:t>
            </a:r>
          </a:p>
        </p:txBody>
      </p:sp>
    </p:spTree>
    <p:extLst>
      <p:ext uri="{BB962C8B-B14F-4D97-AF65-F5344CB8AC3E}">
        <p14:creationId xmlns:p14="http://schemas.microsoft.com/office/powerpoint/2010/main" val="17138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51" y="522259"/>
            <a:ext cx="9196693" cy="588818"/>
          </a:xfrm>
        </p:spPr>
        <p:txBody>
          <a:bodyPr>
            <a:normAutofit fontScale="90000"/>
          </a:bodyPr>
          <a:lstStyle/>
          <a:p>
            <a:r>
              <a:rPr lang="en-US" dirty="0">
                <a:solidFill>
                  <a:schemeClr val="accent4"/>
                </a:solidFill>
              </a:rPr>
              <a:t>T tests: what’s the t (test)?</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6851291" y="1255601"/>
            <a:ext cx="4875321" cy="5145199"/>
          </a:xfrm>
          <a:prstGeom prst="rect">
            <a:avLst/>
          </a:prstGeom>
          <a:ln>
            <a:solidFill>
              <a:schemeClr val="accent1"/>
            </a:solidFill>
          </a:ln>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b="1" dirty="0">
                <a:solidFill>
                  <a:schemeClr val="tx1"/>
                </a:solidFill>
              </a:rPr>
              <a:t>One Sample:</a:t>
            </a:r>
            <a:br>
              <a:rPr lang="en-US" sz="2800" b="1" dirty="0">
                <a:solidFill>
                  <a:schemeClr val="tx1"/>
                </a:solidFill>
              </a:rPr>
            </a:br>
            <a:r>
              <a:rPr lang="en-US" sz="2800" dirty="0">
                <a:solidFill>
                  <a:schemeClr val="tx1"/>
                </a:solidFill>
              </a:rPr>
              <a:t>Is there a difference between a group and the entire population?</a:t>
            </a:r>
          </a:p>
          <a:p>
            <a:pPr marL="0" indent="0">
              <a:buNone/>
            </a:pPr>
            <a:endParaRPr lang="en-US" sz="2800" dirty="0">
              <a:solidFill>
                <a:schemeClr val="tx1"/>
              </a:solidFill>
            </a:endParaRPr>
          </a:p>
          <a:p>
            <a:pPr marL="0" indent="0">
              <a:buNone/>
            </a:pPr>
            <a:r>
              <a:rPr lang="en-US" sz="2800" b="1" dirty="0">
                <a:solidFill>
                  <a:schemeClr val="tx1"/>
                </a:solidFill>
              </a:rPr>
              <a:t>Unpaired:</a:t>
            </a:r>
            <a:br>
              <a:rPr lang="en-US" sz="2800" b="1" dirty="0">
                <a:solidFill>
                  <a:schemeClr val="tx1"/>
                </a:solidFill>
              </a:rPr>
            </a:br>
            <a:r>
              <a:rPr lang="en-US" sz="2800" dirty="0">
                <a:solidFill>
                  <a:schemeClr val="tx1"/>
                </a:solidFill>
              </a:rPr>
              <a:t>Is there a difference between two groups?</a:t>
            </a:r>
          </a:p>
          <a:p>
            <a:pPr marL="0" indent="0">
              <a:buNone/>
            </a:pPr>
            <a:endParaRPr lang="en-US" sz="2800" dirty="0">
              <a:solidFill>
                <a:schemeClr val="tx1"/>
              </a:solidFill>
            </a:endParaRPr>
          </a:p>
          <a:p>
            <a:pPr marL="0" indent="0">
              <a:buNone/>
            </a:pPr>
            <a:r>
              <a:rPr lang="en-US" sz="2800" b="1" dirty="0">
                <a:solidFill>
                  <a:schemeClr val="tx1"/>
                </a:solidFill>
              </a:rPr>
              <a:t>Paired: </a:t>
            </a:r>
            <a:br>
              <a:rPr lang="en-US" sz="2800" b="1" dirty="0">
                <a:solidFill>
                  <a:schemeClr val="tx1"/>
                </a:solidFill>
              </a:rPr>
            </a:br>
            <a:r>
              <a:rPr lang="en-US" sz="2800" dirty="0">
                <a:solidFill>
                  <a:schemeClr val="tx1"/>
                </a:solidFill>
              </a:rPr>
              <a:t>Is there a difference within a group at two points in time? </a:t>
            </a:r>
          </a:p>
          <a:p>
            <a:pPr marL="0" indent="0">
              <a:buNone/>
            </a:pPr>
            <a:endParaRPr lang="en-US" sz="2800" dirty="0">
              <a:solidFill>
                <a:schemeClr val="tx1"/>
              </a:solidFill>
            </a:endParaRPr>
          </a:p>
          <a:p>
            <a:pPr marL="0" indent="0">
              <a:buNone/>
            </a:pPr>
            <a:endParaRPr lang="en-US" sz="3200" b="1" dirty="0">
              <a:solidFill>
                <a:schemeClr val="tx1"/>
              </a:solidFill>
            </a:endParaRPr>
          </a:p>
        </p:txBody>
      </p:sp>
      <p:pic>
        <p:nvPicPr>
          <p:cNvPr id="3" name="Picture 2" descr="Free Thinking Grass Cartoon Image｜Charatoon">
            <a:extLst>
              <a:ext uri="{FF2B5EF4-FFF2-40B4-BE49-F238E27FC236}">
                <a16:creationId xmlns:a16="http://schemas.microsoft.com/office/drawing/2014/main" id="{8A23E9FD-5823-7A39-F77B-4C35F651BD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35"/>
          <a:stretch/>
        </p:blipFill>
        <p:spPr bwMode="auto">
          <a:xfrm>
            <a:off x="496132" y="2536445"/>
            <a:ext cx="2332676" cy="211491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59A7A8A-9FFA-A23E-164B-B1EFCFF9F329}"/>
              </a:ext>
            </a:extLst>
          </p:cNvPr>
          <p:cNvCxnSpPr/>
          <p:nvPr/>
        </p:nvCxnSpPr>
        <p:spPr>
          <a:xfrm>
            <a:off x="2914259" y="3769549"/>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05581CE-742F-99F6-D0F8-A742D1B026D1}"/>
              </a:ext>
            </a:extLst>
          </p:cNvPr>
          <p:cNvSpPr txBox="1">
            <a:spLocks/>
          </p:cNvSpPr>
          <p:nvPr/>
        </p:nvSpPr>
        <p:spPr>
          <a:xfrm>
            <a:off x="800850" y="4831289"/>
            <a:ext cx="1955706" cy="1082504"/>
          </a:xfrm>
          <a:prstGeom prst="rect">
            <a:avLst/>
          </a:prstGeom>
        </p:spPr>
        <p:txBody>
          <a:bodyPr vert="horz" lIns="62345" tIns="31173" rIns="62345" bIns="31173" rtlCol="0">
            <a:normAutofit lnSpcReduction="1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dirty="0">
                <a:solidFill>
                  <a:schemeClr val="tx1"/>
                </a:solidFill>
              </a:rPr>
              <a:t>% coverage </a:t>
            </a:r>
            <a:br>
              <a:rPr lang="en-US" sz="2800" dirty="0">
                <a:solidFill>
                  <a:schemeClr val="tx1"/>
                </a:solidFill>
              </a:rPr>
            </a:br>
            <a:r>
              <a:rPr lang="en-US" sz="2800" dirty="0">
                <a:solidFill>
                  <a:schemeClr val="tx1"/>
                </a:solidFill>
              </a:rPr>
              <a:t>false brome </a:t>
            </a:r>
            <a:r>
              <a:rPr lang="en-US" sz="2800" b="1" dirty="0">
                <a:solidFill>
                  <a:schemeClr val="tx1"/>
                </a:solidFill>
              </a:rPr>
              <a:t>in pull zone</a:t>
            </a:r>
          </a:p>
          <a:p>
            <a:pPr marL="0" indent="0">
              <a:buNone/>
            </a:pPr>
            <a:endParaRPr lang="en-US" sz="3200" b="1" dirty="0">
              <a:solidFill>
                <a:schemeClr val="tx1"/>
              </a:solidFill>
            </a:endParaRPr>
          </a:p>
        </p:txBody>
      </p:sp>
      <p:sp>
        <p:nvSpPr>
          <p:cNvPr id="14" name="Content Placeholder 2">
            <a:extLst>
              <a:ext uri="{FF2B5EF4-FFF2-40B4-BE49-F238E27FC236}">
                <a16:creationId xmlns:a16="http://schemas.microsoft.com/office/drawing/2014/main" id="{90F62A36-F0C2-F1E7-51E7-37EA9C63FFA9}"/>
              </a:ext>
            </a:extLst>
          </p:cNvPr>
          <p:cNvSpPr txBox="1">
            <a:spLocks/>
          </p:cNvSpPr>
          <p:nvPr/>
        </p:nvSpPr>
        <p:spPr>
          <a:xfrm>
            <a:off x="4403244" y="4806173"/>
            <a:ext cx="1955706" cy="1082504"/>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endParaRPr lang="en-US" sz="2800" dirty="0">
              <a:solidFill>
                <a:schemeClr val="tx1"/>
              </a:solidFill>
            </a:endParaRPr>
          </a:p>
          <a:p>
            <a:pPr marL="0" indent="0">
              <a:buNone/>
            </a:pPr>
            <a:endParaRPr lang="en-US" sz="3200" b="1" dirty="0">
              <a:solidFill>
                <a:schemeClr val="tx1"/>
              </a:solidFill>
            </a:endParaRPr>
          </a:p>
        </p:txBody>
      </p:sp>
      <p:sp>
        <p:nvSpPr>
          <p:cNvPr id="15" name="Oval 14">
            <a:extLst>
              <a:ext uri="{FF2B5EF4-FFF2-40B4-BE49-F238E27FC236}">
                <a16:creationId xmlns:a16="http://schemas.microsoft.com/office/drawing/2014/main" id="{5B415077-0295-61A2-65E3-5EC218CE1262}"/>
              </a:ext>
            </a:extLst>
          </p:cNvPr>
          <p:cNvSpPr/>
          <p:nvPr/>
        </p:nvSpPr>
        <p:spPr>
          <a:xfrm>
            <a:off x="6358950" y="2598295"/>
            <a:ext cx="5467338" cy="211491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Raised hand with solid fill">
            <a:extLst>
              <a:ext uri="{FF2B5EF4-FFF2-40B4-BE49-F238E27FC236}">
                <a16:creationId xmlns:a16="http://schemas.microsoft.com/office/drawing/2014/main" id="{D34FE4A9-4B00-318F-E3FA-4AFFEB5E64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69542">
            <a:off x="583398" y="3773763"/>
            <a:ext cx="914400" cy="914400"/>
          </a:xfrm>
          <a:prstGeom prst="rect">
            <a:avLst/>
          </a:prstGeom>
        </p:spPr>
      </p:pic>
      <p:pic>
        <p:nvPicPr>
          <p:cNvPr id="12290" name="Picture 2" descr="Bush with eyes' Mouse Pad | Spreadshirt">
            <a:extLst>
              <a:ext uri="{FF2B5EF4-FFF2-40B4-BE49-F238E27FC236}">
                <a16:creationId xmlns:a16="http://schemas.microsoft.com/office/drawing/2014/main" id="{41CA5707-CBE9-3C7D-16EA-7BBCE60337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6154" y="3012024"/>
            <a:ext cx="1873383" cy="187338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27066FFB-5657-5651-24E7-E0832690C3B8}"/>
              </a:ext>
            </a:extLst>
          </p:cNvPr>
          <p:cNvSpPr txBox="1">
            <a:spLocks/>
          </p:cNvSpPr>
          <p:nvPr/>
        </p:nvSpPr>
        <p:spPr>
          <a:xfrm>
            <a:off x="3879014" y="4885407"/>
            <a:ext cx="2302796" cy="1082504"/>
          </a:xfrm>
          <a:prstGeom prst="rect">
            <a:avLst/>
          </a:prstGeom>
        </p:spPr>
        <p:txBody>
          <a:bodyPr vert="horz" lIns="62345" tIns="31173" rIns="62345" bIns="31173" rtlCol="0">
            <a:normAutofit lnSpcReduction="1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dirty="0">
                <a:solidFill>
                  <a:schemeClr val="tx1"/>
                </a:solidFill>
              </a:rPr>
              <a:t>% coverage </a:t>
            </a:r>
            <a:br>
              <a:rPr lang="en-US" sz="2800" dirty="0">
                <a:solidFill>
                  <a:schemeClr val="tx1"/>
                </a:solidFill>
              </a:rPr>
            </a:br>
            <a:r>
              <a:rPr lang="en-US" sz="2800" dirty="0">
                <a:solidFill>
                  <a:schemeClr val="tx1"/>
                </a:solidFill>
              </a:rPr>
              <a:t>false brome </a:t>
            </a:r>
            <a:r>
              <a:rPr lang="en-US" sz="2800" b="1" dirty="0">
                <a:solidFill>
                  <a:schemeClr val="tx1"/>
                </a:solidFill>
              </a:rPr>
              <a:t>in no-pull zone</a:t>
            </a:r>
          </a:p>
          <a:p>
            <a:pPr marL="0" indent="0">
              <a:buNone/>
            </a:pPr>
            <a:endParaRPr lang="en-US" sz="3200" b="1" dirty="0">
              <a:solidFill>
                <a:schemeClr val="tx1"/>
              </a:solidFill>
            </a:endParaRPr>
          </a:p>
        </p:txBody>
      </p:sp>
    </p:spTree>
    <p:extLst>
      <p:ext uri="{BB962C8B-B14F-4D97-AF65-F5344CB8AC3E}">
        <p14:creationId xmlns:p14="http://schemas.microsoft.com/office/powerpoint/2010/main" val="294427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51" y="522259"/>
            <a:ext cx="9196693" cy="588818"/>
          </a:xfrm>
        </p:spPr>
        <p:txBody>
          <a:bodyPr>
            <a:normAutofit fontScale="90000"/>
          </a:bodyPr>
          <a:lstStyle/>
          <a:p>
            <a:r>
              <a:rPr lang="en-US" dirty="0">
                <a:solidFill>
                  <a:schemeClr val="accent4"/>
                </a:solidFill>
              </a:rPr>
              <a:t>T tests: what’s the t (test)?</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6851291" y="1255601"/>
            <a:ext cx="4875321" cy="5145199"/>
          </a:xfrm>
          <a:prstGeom prst="rect">
            <a:avLst/>
          </a:prstGeom>
          <a:ln>
            <a:solidFill>
              <a:schemeClr val="accent1"/>
            </a:solidFill>
          </a:ln>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b="1" dirty="0">
                <a:solidFill>
                  <a:schemeClr val="tx1"/>
                </a:solidFill>
              </a:rPr>
              <a:t>One Sample:</a:t>
            </a:r>
            <a:br>
              <a:rPr lang="en-US" sz="2800" b="1" dirty="0">
                <a:solidFill>
                  <a:schemeClr val="tx1"/>
                </a:solidFill>
              </a:rPr>
            </a:br>
            <a:r>
              <a:rPr lang="en-US" sz="2800" dirty="0">
                <a:solidFill>
                  <a:schemeClr val="tx1"/>
                </a:solidFill>
              </a:rPr>
              <a:t>Is there a difference between a group and the entire population?</a:t>
            </a:r>
          </a:p>
          <a:p>
            <a:pPr marL="0" indent="0">
              <a:buNone/>
            </a:pPr>
            <a:endParaRPr lang="en-US" sz="2800" dirty="0">
              <a:solidFill>
                <a:schemeClr val="tx1"/>
              </a:solidFill>
            </a:endParaRPr>
          </a:p>
          <a:p>
            <a:pPr marL="0" indent="0">
              <a:buNone/>
            </a:pPr>
            <a:r>
              <a:rPr lang="en-US" sz="2800" b="1" dirty="0">
                <a:solidFill>
                  <a:schemeClr val="tx1"/>
                </a:solidFill>
              </a:rPr>
              <a:t>Unpaired:</a:t>
            </a:r>
            <a:br>
              <a:rPr lang="en-US" sz="2800" b="1" dirty="0">
                <a:solidFill>
                  <a:schemeClr val="tx1"/>
                </a:solidFill>
              </a:rPr>
            </a:br>
            <a:r>
              <a:rPr lang="en-US" sz="2800" dirty="0">
                <a:solidFill>
                  <a:schemeClr val="tx1"/>
                </a:solidFill>
              </a:rPr>
              <a:t>Is there a difference between two groups?</a:t>
            </a:r>
          </a:p>
          <a:p>
            <a:pPr marL="0" indent="0">
              <a:buNone/>
            </a:pPr>
            <a:endParaRPr lang="en-US" sz="2800" dirty="0">
              <a:solidFill>
                <a:schemeClr val="tx1"/>
              </a:solidFill>
            </a:endParaRPr>
          </a:p>
          <a:p>
            <a:pPr marL="0" indent="0">
              <a:buNone/>
            </a:pPr>
            <a:r>
              <a:rPr lang="en-US" sz="2800" b="1" dirty="0">
                <a:solidFill>
                  <a:schemeClr val="tx1"/>
                </a:solidFill>
              </a:rPr>
              <a:t>Paired: </a:t>
            </a:r>
            <a:br>
              <a:rPr lang="en-US" sz="2800" b="1" dirty="0">
                <a:solidFill>
                  <a:schemeClr val="tx1"/>
                </a:solidFill>
              </a:rPr>
            </a:br>
            <a:r>
              <a:rPr lang="en-US" sz="2800" dirty="0">
                <a:solidFill>
                  <a:schemeClr val="tx1"/>
                </a:solidFill>
              </a:rPr>
              <a:t>Is there a difference within a group at two points in time? </a:t>
            </a:r>
          </a:p>
          <a:p>
            <a:pPr marL="0" indent="0">
              <a:buNone/>
            </a:pPr>
            <a:endParaRPr lang="en-US" sz="2800" dirty="0">
              <a:solidFill>
                <a:schemeClr val="tx1"/>
              </a:solidFill>
            </a:endParaRPr>
          </a:p>
          <a:p>
            <a:pPr marL="0" indent="0">
              <a:buNone/>
            </a:pPr>
            <a:endParaRPr lang="en-US" sz="3200" b="1" dirty="0">
              <a:solidFill>
                <a:schemeClr val="tx1"/>
              </a:solidFill>
            </a:endParaRPr>
          </a:p>
        </p:txBody>
      </p:sp>
      <p:cxnSp>
        <p:nvCxnSpPr>
          <p:cNvPr id="4" name="Straight Connector 3">
            <a:extLst>
              <a:ext uri="{FF2B5EF4-FFF2-40B4-BE49-F238E27FC236}">
                <a16:creationId xmlns:a16="http://schemas.microsoft.com/office/drawing/2014/main" id="{159A7A8A-9FFA-A23E-164B-B1EFCFF9F329}"/>
              </a:ext>
            </a:extLst>
          </p:cNvPr>
          <p:cNvCxnSpPr/>
          <p:nvPr/>
        </p:nvCxnSpPr>
        <p:spPr>
          <a:xfrm>
            <a:off x="2914259" y="3769549"/>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05581CE-742F-99F6-D0F8-A742D1B026D1}"/>
              </a:ext>
            </a:extLst>
          </p:cNvPr>
          <p:cNvSpPr txBox="1">
            <a:spLocks/>
          </p:cNvSpPr>
          <p:nvPr/>
        </p:nvSpPr>
        <p:spPr>
          <a:xfrm>
            <a:off x="800850" y="4831288"/>
            <a:ext cx="1955706" cy="1331767"/>
          </a:xfrm>
          <a:prstGeom prst="rect">
            <a:avLst/>
          </a:prstGeom>
        </p:spPr>
        <p:txBody>
          <a:bodyPr vert="horz" lIns="62345" tIns="31173" rIns="62345" bIns="31173" rtlCol="0">
            <a:normAutofit fontScale="92500" lnSpcReduction="1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dirty="0">
                <a:solidFill>
                  <a:schemeClr val="tx1"/>
                </a:solidFill>
              </a:rPr>
              <a:t>% coverage </a:t>
            </a:r>
            <a:br>
              <a:rPr lang="en-US" sz="2800" dirty="0">
                <a:solidFill>
                  <a:schemeClr val="tx1"/>
                </a:solidFill>
              </a:rPr>
            </a:br>
            <a:r>
              <a:rPr lang="en-US" sz="2800" dirty="0">
                <a:solidFill>
                  <a:schemeClr val="tx1"/>
                </a:solidFill>
              </a:rPr>
              <a:t>false brome in no-pull zone </a:t>
            </a:r>
            <a:r>
              <a:rPr lang="en-US" sz="2800" b="1" dirty="0">
                <a:solidFill>
                  <a:schemeClr val="tx1"/>
                </a:solidFill>
              </a:rPr>
              <a:t>in 2022</a:t>
            </a:r>
          </a:p>
          <a:p>
            <a:pPr marL="0" indent="0">
              <a:buNone/>
            </a:pPr>
            <a:endParaRPr lang="en-US" sz="3200" b="1" dirty="0">
              <a:solidFill>
                <a:schemeClr val="tx1"/>
              </a:solidFill>
            </a:endParaRPr>
          </a:p>
        </p:txBody>
      </p:sp>
      <p:sp>
        <p:nvSpPr>
          <p:cNvPr id="14" name="Content Placeholder 2">
            <a:extLst>
              <a:ext uri="{FF2B5EF4-FFF2-40B4-BE49-F238E27FC236}">
                <a16:creationId xmlns:a16="http://schemas.microsoft.com/office/drawing/2014/main" id="{90F62A36-F0C2-F1E7-51E7-37EA9C63FFA9}"/>
              </a:ext>
            </a:extLst>
          </p:cNvPr>
          <p:cNvSpPr txBox="1">
            <a:spLocks/>
          </p:cNvSpPr>
          <p:nvPr/>
        </p:nvSpPr>
        <p:spPr>
          <a:xfrm>
            <a:off x="3967585" y="4806172"/>
            <a:ext cx="1665120" cy="1277647"/>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endParaRPr lang="en-US" sz="2800" dirty="0">
              <a:solidFill>
                <a:schemeClr val="tx1"/>
              </a:solidFill>
            </a:endParaRPr>
          </a:p>
          <a:p>
            <a:pPr marL="0" indent="0">
              <a:buNone/>
            </a:pPr>
            <a:endParaRPr lang="en-US" sz="3200" b="1" dirty="0">
              <a:solidFill>
                <a:schemeClr val="tx1"/>
              </a:solidFill>
            </a:endParaRPr>
          </a:p>
        </p:txBody>
      </p:sp>
      <p:sp>
        <p:nvSpPr>
          <p:cNvPr id="15" name="Oval 14">
            <a:extLst>
              <a:ext uri="{FF2B5EF4-FFF2-40B4-BE49-F238E27FC236}">
                <a16:creationId xmlns:a16="http://schemas.microsoft.com/office/drawing/2014/main" id="{5B415077-0295-61A2-65E3-5EC218CE1262}"/>
              </a:ext>
            </a:extLst>
          </p:cNvPr>
          <p:cNvSpPr/>
          <p:nvPr/>
        </p:nvSpPr>
        <p:spPr>
          <a:xfrm>
            <a:off x="6339100" y="4443603"/>
            <a:ext cx="5467338" cy="211491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Bush with eyes' Mouse Pad | Spreadshirt">
            <a:extLst>
              <a:ext uri="{FF2B5EF4-FFF2-40B4-BE49-F238E27FC236}">
                <a16:creationId xmlns:a16="http://schemas.microsoft.com/office/drawing/2014/main" id="{41CA5707-CBE9-3C7D-16EA-7BBCE6033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6154" y="3012024"/>
            <a:ext cx="1873383" cy="187338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27066FFB-5657-5651-24E7-E0832690C3B8}"/>
              </a:ext>
            </a:extLst>
          </p:cNvPr>
          <p:cNvSpPr txBox="1">
            <a:spLocks/>
          </p:cNvSpPr>
          <p:nvPr/>
        </p:nvSpPr>
        <p:spPr>
          <a:xfrm>
            <a:off x="4209621" y="4864076"/>
            <a:ext cx="1873383" cy="1277648"/>
          </a:xfrm>
          <a:prstGeom prst="rect">
            <a:avLst/>
          </a:prstGeom>
        </p:spPr>
        <p:txBody>
          <a:bodyPr vert="horz" lIns="62345" tIns="31173" rIns="62345" bIns="31173" rtlCol="0">
            <a:normAutofit fontScale="92500" lnSpcReduction="1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dirty="0">
                <a:solidFill>
                  <a:schemeClr val="tx1"/>
                </a:solidFill>
              </a:rPr>
              <a:t>% coverage </a:t>
            </a:r>
            <a:br>
              <a:rPr lang="en-US" sz="2800" dirty="0">
                <a:solidFill>
                  <a:schemeClr val="tx1"/>
                </a:solidFill>
              </a:rPr>
            </a:br>
            <a:r>
              <a:rPr lang="en-US" sz="2800" dirty="0">
                <a:solidFill>
                  <a:schemeClr val="tx1"/>
                </a:solidFill>
              </a:rPr>
              <a:t>false brome in no-pull zone </a:t>
            </a:r>
            <a:r>
              <a:rPr lang="en-US" sz="2800" b="1" dirty="0">
                <a:solidFill>
                  <a:schemeClr val="tx1"/>
                </a:solidFill>
              </a:rPr>
              <a:t>in</a:t>
            </a:r>
            <a:r>
              <a:rPr lang="en-US" sz="2800" dirty="0">
                <a:solidFill>
                  <a:schemeClr val="tx1"/>
                </a:solidFill>
              </a:rPr>
              <a:t> </a:t>
            </a:r>
            <a:r>
              <a:rPr lang="en-US" sz="2800" b="1" dirty="0">
                <a:solidFill>
                  <a:schemeClr val="tx1"/>
                </a:solidFill>
              </a:rPr>
              <a:t>2023</a:t>
            </a:r>
          </a:p>
          <a:p>
            <a:pPr marL="0" indent="0">
              <a:buNone/>
            </a:pPr>
            <a:endParaRPr lang="en-US" sz="3200" b="1" dirty="0">
              <a:solidFill>
                <a:schemeClr val="tx1"/>
              </a:solidFill>
            </a:endParaRPr>
          </a:p>
        </p:txBody>
      </p:sp>
      <p:pic>
        <p:nvPicPr>
          <p:cNvPr id="6" name="Picture 2" descr="Bush with eyes' Mouse Pad | Spreadshirt">
            <a:extLst>
              <a:ext uri="{FF2B5EF4-FFF2-40B4-BE49-F238E27FC236}">
                <a16:creationId xmlns:a16="http://schemas.microsoft.com/office/drawing/2014/main" id="{47133587-1037-268A-4EE9-73046B72F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35" y="2932790"/>
            <a:ext cx="1873383" cy="187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08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with low confidence">
            <a:extLst>
              <a:ext uri="{FF2B5EF4-FFF2-40B4-BE49-F238E27FC236}">
                <a16:creationId xmlns:a16="http://schemas.microsoft.com/office/drawing/2014/main" id="{8045D84B-5633-963C-9281-36E504B90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42" y="2307487"/>
            <a:ext cx="2577920" cy="2577920"/>
          </a:xfrm>
          <a:prstGeom prst="rect">
            <a:avLst/>
          </a:prstGeom>
        </p:spPr>
      </p:pic>
      <p:sp>
        <p:nvSpPr>
          <p:cNvPr id="2" name="Title 1"/>
          <p:cNvSpPr>
            <a:spLocks noGrp="1"/>
          </p:cNvSpPr>
          <p:nvPr>
            <p:ph type="title"/>
          </p:nvPr>
        </p:nvSpPr>
        <p:spPr>
          <a:xfrm>
            <a:off x="782751" y="522259"/>
            <a:ext cx="9196693" cy="588818"/>
          </a:xfrm>
        </p:spPr>
        <p:txBody>
          <a:bodyPr>
            <a:normAutofit fontScale="90000"/>
          </a:bodyPr>
          <a:lstStyle/>
          <a:p>
            <a:r>
              <a:rPr lang="en-US" dirty="0">
                <a:solidFill>
                  <a:schemeClr val="accent4"/>
                </a:solidFill>
              </a:rPr>
              <a:t>T tests: what’s the t (test)?</a:t>
            </a:r>
          </a:p>
        </p:txBody>
      </p:sp>
      <p:sp>
        <p:nvSpPr>
          <p:cNvPr id="7" name="Content Placeholder 2">
            <a:extLst>
              <a:ext uri="{FF2B5EF4-FFF2-40B4-BE49-F238E27FC236}">
                <a16:creationId xmlns:a16="http://schemas.microsoft.com/office/drawing/2014/main" id="{5DD00F5C-DBEF-8C99-167C-CFBF16C6D927}"/>
              </a:ext>
            </a:extLst>
          </p:cNvPr>
          <p:cNvSpPr txBox="1">
            <a:spLocks/>
          </p:cNvSpPr>
          <p:nvPr/>
        </p:nvSpPr>
        <p:spPr>
          <a:xfrm>
            <a:off x="6851291" y="1255601"/>
            <a:ext cx="4875321" cy="5145199"/>
          </a:xfrm>
          <a:prstGeom prst="rect">
            <a:avLst/>
          </a:prstGeom>
          <a:ln>
            <a:solidFill>
              <a:schemeClr val="accent1"/>
            </a:solidFill>
          </a:ln>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b="1" dirty="0">
                <a:solidFill>
                  <a:schemeClr val="tx1"/>
                </a:solidFill>
              </a:rPr>
              <a:t>One Sample:</a:t>
            </a:r>
            <a:br>
              <a:rPr lang="en-US" sz="2800" b="1" dirty="0">
                <a:solidFill>
                  <a:schemeClr val="tx1"/>
                </a:solidFill>
              </a:rPr>
            </a:br>
            <a:r>
              <a:rPr lang="en-US" sz="2800" dirty="0">
                <a:solidFill>
                  <a:schemeClr val="tx1"/>
                </a:solidFill>
              </a:rPr>
              <a:t>Is there a difference between a group and the entire population?</a:t>
            </a:r>
          </a:p>
          <a:p>
            <a:pPr marL="0" indent="0">
              <a:buNone/>
            </a:pPr>
            <a:endParaRPr lang="en-US" sz="2800" dirty="0">
              <a:solidFill>
                <a:schemeClr val="tx1"/>
              </a:solidFill>
            </a:endParaRPr>
          </a:p>
          <a:p>
            <a:pPr marL="0" indent="0">
              <a:buNone/>
            </a:pPr>
            <a:r>
              <a:rPr lang="en-US" sz="2800" b="1" dirty="0">
                <a:solidFill>
                  <a:schemeClr val="tx1"/>
                </a:solidFill>
              </a:rPr>
              <a:t>Unpaired:</a:t>
            </a:r>
            <a:br>
              <a:rPr lang="en-US" sz="2800" b="1" dirty="0">
                <a:solidFill>
                  <a:schemeClr val="tx1"/>
                </a:solidFill>
              </a:rPr>
            </a:br>
            <a:r>
              <a:rPr lang="en-US" sz="2800" dirty="0">
                <a:solidFill>
                  <a:schemeClr val="tx1"/>
                </a:solidFill>
              </a:rPr>
              <a:t>Is there a difference between two groups?</a:t>
            </a:r>
          </a:p>
          <a:p>
            <a:pPr marL="0" indent="0">
              <a:buNone/>
            </a:pPr>
            <a:endParaRPr lang="en-US" sz="2800" dirty="0">
              <a:solidFill>
                <a:schemeClr val="tx1"/>
              </a:solidFill>
            </a:endParaRPr>
          </a:p>
          <a:p>
            <a:pPr marL="0" indent="0">
              <a:buNone/>
            </a:pPr>
            <a:r>
              <a:rPr lang="en-US" sz="2800" b="1" dirty="0">
                <a:solidFill>
                  <a:schemeClr val="tx1"/>
                </a:solidFill>
              </a:rPr>
              <a:t>Paired: </a:t>
            </a:r>
            <a:br>
              <a:rPr lang="en-US" sz="2800" b="1" dirty="0">
                <a:solidFill>
                  <a:schemeClr val="tx1"/>
                </a:solidFill>
              </a:rPr>
            </a:br>
            <a:r>
              <a:rPr lang="en-US" sz="2800" dirty="0">
                <a:solidFill>
                  <a:schemeClr val="tx1"/>
                </a:solidFill>
              </a:rPr>
              <a:t>Is there a difference within a group at two points in time? </a:t>
            </a:r>
          </a:p>
          <a:p>
            <a:pPr marL="0" indent="0">
              <a:buNone/>
            </a:pPr>
            <a:endParaRPr lang="en-US" sz="2800" dirty="0">
              <a:solidFill>
                <a:schemeClr val="tx1"/>
              </a:solidFill>
            </a:endParaRPr>
          </a:p>
          <a:p>
            <a:pPr marL="0" indent="0">
              <a:buNone/>
            </a:pPr>
            <a:endParaRPr lang="en-US" sz="3200" b="1" dirty="0">
              <a:solidFill>
                <a:schemeClr val="tx1"/>
              </a:solidFill>
            </a:endParaRPr>
          </a:p>
        </p:txBody>
      </p:sp>
      <p:cxnSp>
        <p:nvCxnSpPr>
          <p:cNvPr id="4" name="Straight Connector 3">
            <a:extLst>
              <a:ext uri="{FF2B5EF4-FFF2-40B4-BE49-F238E27FC236}">
                <a16:creationId xmlns:a16="http://schemas.microsoft.com/office/drawing/2014/main" id="{159A7A8A-9FFA-A23E-164B-B1EFCFF9F329}"/>
              </a:ext>
            </a:extLst>
          </p:cNvPr>
          <p:cNvCxnSpPr/>
          <p:nvPr/>
        </p:nvCxnSpPr>
        <p:spPr>
          <a:xfrm>
            <a:off x="2914259" y="3769549"/>
            <a:ext cx="87782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705581CE-742F-99F6-D0F8-A742D1B026D1}"/>
              </a:ext>
            </a:extLst>
          </p:cNvPr>
          <p:cNvSpPr txBox="1">
            <a:spLocks/>
          </p:cNvSpPr>
          <p:nvPr/>
        </p:nvSpPr>
        <p:spPr>
          <a:xfrm>
            <a:off x="800850" y="4831288"/>
            <a:ext cx="1955706" cy="1504453"/>
          </a:xfrm>
          <a:prstGeom prst="rect">
            <a:avLst/>
          </a:prstGeom>
        </p:spPr>
        <p:txBody>
          <a:bodyPr vert="horz" lIns="62345" tIns="31173" rIns="62345" bIns="31173" rtlCol="0">
            <a:normAutofit lnSpcReduction="1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dirty="0">
                <a:solidFill>
                  <a:schemeClr val="tx1"/>
                </a:solidFill>
              </a:rPr>
              <a:t>% coverage </a:t>
            </a:r>
            <a:br>
              <a:rPr lang="en-US" sz="2800" dirty="0">
                <a:solidFill>
                  <a:schemeClr val="tx1"/>
                </a:solidFill>
              </a:rPr>
            </a:br>
            <a:r>
              <a:rPr lang="en-US" sz="2800" dirty="0">
                <a:solidFill>
                  <a:schemeClr val="tx1"/>
                </a:solidFill>
              </a:rPr>
              <a:t>false brome in riparian zone</a:t>
            </a:r>
            <a:endParaRPr lang="en-US" sz="3200" b="1" dirty="0">
              <a:solidFill>
                <a:schemeClr val="tx1"/>
              </a:solidFill>
            </a:endParaRPr>
          </a:p>
        </p:txBody>
      </p:sp>
      <p:sp>
        <p:nvSpPr>
          <p:cNvPr id="14" name="Content Placeholder 2">
            <a:extLst>
              <a:ext uri="{FF2B5EF4-FFF2-40B4-BE49-F238E27FC236}">
                <a16:creationId xmlns:a16="http://schemas.microsoft.com/office/drawing/2014/main" id="{90F62A36-F0C2-F1E7-51E7-37EA9C63FFA9}"/>
              </a:ext>
            </a:extLst>
          </p:cNvPr>
          <p:cNvSpPr txBox="1">
            <a:spLocks/>
          </p:cNvSpPr>
          <p:nvPr/>
        </p:nvSpPr>
        <p:spPr>
          <a:xfrm>
            <a:off x="3967585" y="4806172"/>
            <a:ext cx="1665120" cy="1277647"/>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endParaRPr lang="en-US" sz="2800" dirty="0">
              <a:solidFill>
                <a:schemeClr val="tx1"/>
              </a:solidFill>
            </a:endParaRPr>
          </a:p>
          <a:p>
            <a:pPr marL="0" indent="0">
              <a:buNone/>
            </a:pPr>
            <a:endParaRPr lang="en-US" sz="3200" b="1" dirty="0">
              <a:solidFill>
                <a:schemeClr val="tx1"/>
              </a:solidFill>
            </a:endParaRPr>
          </a:p>
        </p:txBody>
      </p:sp>
      <p:sp>
        <p:nvSpPr>
          <p:cNvPr id="15" name="Oval 14">
            <a:extLst>
              <a:ext uri="{FF2B5EF4-FFF2-40B4-BE49-F238E27FC236}">
                <a16:creationId xmlns:a16="http://schemas.microsoft.com/office/drawing/2014/main" id="{5B415077-0295-61A2-65E3-5EC218CE1262}"/>
              </a:ext>
            </a:extLst>
          </p:cNvPr>
          <p:cNvSpPr/>
          <p:nvPr/>
        </p:nvSpPr>
        <p:spPr>
          <a:xfrm>
            <a:off x="6555282" y="948848"/>
            <a:ext cx="5467338" cy="211491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27066FFB-5657-5651-24E7-E0832690C3B8}"/>
              </a:ext>
            </a:extLst>
          </p:cNvPr>
          <p:cNvSpPr txBox="1">
            <a:spLocks/>
          </p:cNvSpPr>
          <p:nvPr/>
        </p:nvSpPr>
        <p:spPr>
          <a:xfrm>
            <a:off x="4190266" y="4885407"/>
            <a:ext cx="1873383" cy="1277648"/>
          </a:xfrm>
          <a:prstGeom prst="rect">
            <a:avLst/>
          </a:prstGeom>
        </p:spPr>
        <p:txBody>
          <a:bodyPr vert="horz" lIns="62345" tIns="31173" rIns="62345" bIns="31173" rtlCol="0">
            <a:normAutofit fontScale="925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2800" dirty="0">
                <a:solidFill>
                  <a:schemeClr val="tx1"/>
                </a:solidFill>
              </a:rPr>
              <a:t>Total average % coverage </a:t>
            </a:r>
            <a:br>
              <a:rPr lang="en-US" sz="2800" dirty="0">
                <a:solidFill>
                  <a:schemeClr val="tx1"/>
                </a:solidFill>
              </a:rPr>
            </a:br>
            <a:r>
              <a:rPr lang="en-US" sz="2800" dirty="0">
                <a:solidFill>
                  <a:schemeClr val="tx1"/>
                </a:solidFill>
              </a:rPr>
              <a:t>false brome</a:t>
            </a:r>
            <a:endParaRPr lang="en-US" sz="3200" b="1" dirty="0">
              <a:solidFill>
                <a:schemeClr val="tx1"/>
              </a:solidFill>
            </a:endParaRPr>
          </a:p>
        </p:txBody>
      </p:sp>
      <p:pic>
        <p:nvPicPr>
          <p:cNvPr id="6" name="Picture 2" descr="Bush with eyes' Mouse Pad | Spreadshirt">
            <a:extLst>
              <a:ext uri="{FF2B5EF4-FFF2-40B4-BE49-F238E27FC236}">
                <a16:creationId xmlns:a16="http://schemas.microsoft.com/office/drawing/2014/main" id="{47133587-1037-268A-4EE9-73046B72F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41" y="3272308"/>
            <a:ext cx="1171295" cy="11712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8B285D-6AFA-71F0-1D2B-9B529F90B53D}"/>
              </a:ext>
            </a:extLst>
          </p:cNvPr>
          <p:cNvSpPr txBox="1"/>
          <p:nvPr/>
        </p:nvSpPr>
        <p:spPr>
          <a:xfrm>
            <a:off x="4224366" y="3169384"/>
            <a:ext cx="1976523" cy="1200329"/>
          </a:xfrm>
          <a:prstGeom prst="rect">
            <a:avLst/>
          </a:prstGeom>
          <a:noFill/>
        </p:spPr>
        <p:txBody>
          <a:bodyPr wrap="square" rtlCol="0">
            <a:spAutoFit/>
          </a:bodyPr>
          <a:lstStyle/>
          <a:p>
            <a:r>
              <a:rPr lang="en-US" sz="7200" b="1" dirty="0"/>
              <a:t>12%</a:t>
            </a:r>
          </a:p>
        </p:txBody>
      </p:sp>
    </p:spTree>
    <p:extLst>
      <p:ext uri="{BB962C8B-B14F-4D97-AF65-F5344CB8AC3E}">
        <p14:creationId xmlns:p14="http://schemas.microsoft.com/office/powerpoint/2010/main" val="397293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72299-F1F3-8815-8BFE-EC3466684D70}"/>
              </a:ext>
            </a:extLst>
          </p:cNvPr>
          <p:cNvSpPr>
            <a:spLocks noGrp="1"/>
          </p:cNvSpPr>
          <p:nvPr>
            <p:ph type="title"/>
          </p:nvPr>
        </p:nvSpPr>
        <p:spPr/>
        <p:txBody>
          <a:bodyPr/>
          <a:lstStyle/>
          <a:p>
            <a:r>
              <a:rPr lang="en-US" dirty="0">
                <a:cs typeface="Calibri Light"/>
              </a:rPr>
              <a:t>Linear Regression</a:t>
            </a:r>
            <a:endParaRPr lang="en-US" dirty="0"/>
          </a:p>
        </p:txBody>
      </p:sp>
      <p:sp>
        <p:nvSpPr>
          <p:cNvPr id="3" name="Content Placeholder 2">
            <a:extLst>
              <a:ext uri="{FF2B5EF4-FFF2-40B4-BE49-F238E27FC236}">
                <a16:creationId xmlns:a16="http://schemas.microsoft.com/office/drawing/2014/main" id="{0A1E517D-9A4F-9742-391F-530B71DAAD46}"/>
              </a:ext>
            </a:extLst>
          </p:cNvPr>
          <p:cNvSpPr>
            <a:spLocks noGrp="1"/>
          </p:cNvSpPr>
          <p:nvPr>
            <p:ph idx="1"/>
          </p:nvPr>
        </p:nvSpPr>
        <p:spPr>
          <a:xfrm>
            <a:off x="656062" y="2011680"/>
            <a:ext cx="11165616" cy="3611726"/>
          </a:xfrm>
        </p:spPr>
        <p:txBody>
          <a:bodyPr vert="horz" lIns="91440" tIns="45720" rIns="91440" bIns="45720" rtlCol="0" anchor="t">
            <a:normAutofit/>
          </a:bodyPr>
          <a:lstStyle/>
          <a:p>
            <a:pPr>
              <a:buChar char="•"/>
            </a:pPr>
            <a:r>
              <a:rPr lang="en-US" dirty="0">
                <a:cs typeface="Calibri Light" panose="020F0302020204030204"/>
              </a:rPr>
              <a:t>Useful when comparing two quantitative variables (i.e. Distance and False Brome % </a:t>
            </a:r>
            <a:r>
              <a:rPr lang="en-US" dirty="0" err="1">
                <a:cs typeface="Calibri Light" panose="020F0302020204030204"/>
              </a:rPr>
              <a:t>Cov</a:t>
            </a:r>
            <a:r>
              <a:rPr lang="en-US" dirty="0">
                <a:cs typeface="Calibri Light" panose="020F0302020204030204"/>
              </a:rPr>
              <a:t>.)</a:t>
            </a:r>
            <a:endParaRPr lang="en-US"/>
          </a:p>
          <a:p>
            <a:pPr>
              <a:buChar char="•"/>
            </a:pPr>
            <a:r>
              <a:rPr lang="en-US" dirty="0">
                <a:cs typeface="Calibri Light" panose="020F0302020204030204"/>
              </a:rPr>
              <a:t>Measures the association between </a:t>
            </a:r>
            <a:r>
              <a:rPr lang="en-US" b="1" dirty="0">
                <a:cs typeface="Calibri Light" panose="020F0302020204030204"/>
              </a:rPr>
              <a:t>independent</a:t>
            </a:r>
            <a:r>
              <a:rPr lang="en-US" dirty="0">
                <a:cs typeface="Calibri Light" panose="020F0302020204030204"/>
              </a:rPr>
              <a:t> and </a:t>
            </a:r>
            <a:r>
              <a:rPr lang="en-US" b="1" dirty="0">
                <a:cs typeface="Calibri Light" panose="020F0302020204030204"/>
              </a:rPr>
              <a:t>dependent</a:t>
            </a:r>
            <a:r>
              <a:rPr lang="en-US" dirty="0">
                <a:cs typeface="Calibri Light" panose="020F0302020204030204"/>
              </a:rPr>
              <a:t> variables</a:t>
            </a:r>
          </a:p>
          <a:p>
            <a:pPr>
              <a:buChar char="•"/>
            </a:pPr>
            <a:r>
              <a:rPr lang="en-US" dirty="0">
                <a:ea typeface="+mn-lt"/>
                <a:cs typeface="+mn-lt"/>
              </a:rPr>
              <a:t>Can the ratings from movie critics be used</a:t>
            </a:r>
            <a:br>
              <a:rPr lang="en-US" dirty="0">
                <a:ea typeface="+mn-lt"/>
                <a:cs typeface="+mn-lt"/>
              </a:rPr>
            </a:br>
            <a:r>
              <a:rPr lang="en-US" dirty="0">
                <a:ea typeface="+mn-lt"/>
                <a:cs typeface="+mn-lt"/>
              </a:rPr>
              <a:t>to predict what movies the audience will</a:t>
            </a:r>
            <a:br>
              <a:rPr lang="en-US" dirty="0">
                <a:ea typeface="+mn-lt"/>
                <a:cs typeface="+mn-lt"/>
              </a:rPr>
            </a:br>
            <a:r>
              <a:rPr lang="en-US" dirty="0">
                <a:ea typeface="+mn-lt"/>
                <a:cs typeface="+mn-lt"/>
              </a:rPr>
              <a:t>like?</a:t>
            </a:r>
            <a:endParaRPr lang="en-US" dirty="0">
              <a:cs typeface="Calibri Light" panose="020F0302020204030204"/>
            </a:endParaRPr>
          </a:p>
          <a:p>
            <a:pPr>
              <a:buChar char="•"/>
            </a:pPr>
            <a:endParaRPr lang="en-US" dirty="0">
              <a:cs typeface="Calibri Light" panose="020F0302020204030204"/>
            </a:endParaRPr>
          </a:p>
          <a:p>
            <a:pPr>
              <a:buChar char="•"/>
            </a:pPr>
            <a:endParaRPr lang="en-US" dirty="0">
              <a:cs typeface="Calibri Light" panose="020F0302020204030204"/>
            </a:endParaRPr>
          </a:p>
          <a:p>
            <a:pPr>
              <a:buChar char="•"/>
            </a:pPr>
            <a:endParaRPr lang="en-US" dirty="0">
              <a:cs typeface="Calibri Light" panose="020F0302020204030204"/>
            </a:endParaRPr>
          </a:p>
          <a:p>
            <a:pPr>
              <a:buChar char="•"/>
            </a:pPr>
            <a:endParaRPr lang="en-US" dirty="0">
              <a:cs typeface="Calibri Light" panose="020F0302020204030204"/>
            </a:endParaRPr>
          </a:p>
        </p:txBody>
      </p:sp>
      <p:pic>
        <p:nvPicPr>
          <p:cNvPr id="5" name="Picture 4" descr="A line graph with black dots and blue line&#10;&#10;Description automatically generated">
            <a:extLst>
              <a:ext uri="{FF2B5EF4-FFF2-40B4-BE49-F238E27FC236}">
                <a16:creationId xmlns:a16="http://schemas.microsoft.com/office/drawing/2014/main" id="{BA6A8EBA-548C-8356-FAD8-B57E72EB111A}"/>
              </a:ext>
            </a:extLst>
          </p:cNvPr>
          <p:cNvPicPr>
            <a:picLocks noChangeAspect="1"/>
          </p:cNvPicPr>
          <p:nvPr/>
        </p:nvPicPr>
        <p:blipFill>
          <a:blip r:embed="rId2"/>
          <a:stretch>
            <a:fillRect/>
          </a:stretch>
        </p:blipFill>
        <p:spPr>
          <a:xfrm>
            <a:off x="6207211" y="3130731"/>
            <a:ext cx="5616145" cy="3428293"/>
          </a:xfrm>
          <a:prstGeom prst="rect">
            <a:avLst/>
          </a:prstGeom>
        </p:spPr>
      </p:pic>
      <p:graphicFrame>
        <p:nvGraphicFramePr>
          <p:cNvPr id="7" name="Table 6">
            <a:extLst>
              <a:ext uri="{FF2B5EF4-FFF2-40B4-BE49-F238E27FC236}">
                <a16:creationId xmlns:a16="http://schemas.microsoft.com/office/drawing/2014/main" id="{82552B07-D325-9BC4-F1CB-165DC59C2F02}"/>
              </a:ext>
            </a:extLst>
          </p:cNvPr>
          <p:cNvGraphicFramePr>
            <a:graphicFrameLocks noGrp="1"/>
          </p:cNvGraphicFramePr>
          <p:nvPr>
            <p:extLst>
              <p:ext uri="{D42A27DB-BD31-4B8C-83A1-F6EECF244321}">
                <p14:modId xmlns:p14="http://schemas.microsoft.com/office/powerpoint/2010/main" val="1355083317"/>
              </p:ext>
            </p:extLst>
          </p:nvPr>
        </p:nvGraphicFramePr>
        <p:xfrm>
          <a:off x="823783" y="4293973"/>
          <a:ext cx="3890310" cy="1097280"/>
        </p:xfrm>
        <a:graphic>
          <a:graphicData uri="http://schemas.openxmlformats.org/drawingml/2006/table">
            <a:tbl>
              <a:tblPr bandRow="1">
                <a:tableStyleId>{5C22544A-7EE6-4342-B048-85BDC9FD1C3A}</a:tableStyleId>
              </a:tblPr>
              <a:tblGrid>
                <a:gridCol w="1296770">
                  <a:extLst>
                    <a:ext uri="{9D8B030D-6E8A-4147-A177-3AD203B41FA5}">
                      <a16:colId xmlns:a16="http://schemas.microsoft.com/office/drawing/2014/main" val="1315170515"/>
                    </a:ext>
                  </a:extLst>
                </a:gridCol>
                <a:gridCol w="1296770">
                  <a:extLst>
                    <a:ext uri="{9D8B030D-6E8A-4147-A177-3AD203B41FA5}">
                      <a16:colId xmlns:a16="http://schemas.microsoft.com/office/drawing/2014/main" val="2265165596"/>
                    </a:ext>
                  </a:extLst>
                </a:gridCol>
                <a:gridCol w="1296770">
                  <a:extLst>
                    <a:ext uri="{9D8B030D-6E8A-4147-A177-3AD203B41FA5}">
                      <a16:colId xmlns:a16="http://schemas.microsoft.com/office/drawing/2014/main" val="1428390498"/>
                    </a:ext>
                  </a:extLst>
                </a:gridCol>
              </a:tblGrid>
              <a:tr h="318672">
                <a:tc>
                  <a:txBody>
                    <a:bodyPr/>
                    <a:lstStyle/>
                    <a:p>
                      <a:pPr algn="l"/>
                      <a:r>
                        <a:rPr lang="en-US" dirty="0">
                          <a:effectLst/>
                        </a:rPr>
                        <a:t>term</a:t>
                      </a:r>
                    </a:p>
                  </a:txBody>
                  <a:tcPr anchor="ctr">
                    <a:lnL>
                      <a:noFill/>
                    </a:lnL>
                    <a:lnR>
                      <a:noFill/>
                    </a:lnR>
                    <a:lnT>
                      <a:noFill/>
                    </a:lnT>
                    <a:lnB>
                      <a:noFill/>
                    </a:lnB>
                    <a:noFill/>
                  </a:tcPr>
                </a:tc>
                <a:tc>
                  <a:txBody>
                    <a:bodyPr/>
                    <a:lstStyle/>
                    <a:p>
                      <a:pPr algn="r"/>
                      <a:r>
                        <a:rPr lang="en-US" dirty="0">
                          <a:effectLst/>
                        </a:rPr>
                        <a:t>estimate</a:t>
                      </a:r>
                    </a:p>
                  </a:txBody>
                  <a:tcPr anchor="ctr">
                    <a:lnL>
                      <a:noFill/>
                    </a:lnL>
                    <a:lnR>
                      <a:noFill/>
                    </a:lnR>
                    <a:lnT>
                      <a:noFill/>
                    </a:lnT>
                    <a:lnB>
                      <a:noFill/>
                    </a:lnB>
                    <a:noFill/>
                  </a:tcPr>
                </a:tc>
                <a:tc>
                  <a:txBody>
                    <a:bodyPr/>
                    <a:lstStyle/>
                    <a:p>
                      <a:pPr algn="r"/>
                      <a:r>
                        <a:rPr lang="en-US" dirty="0" err="1">
                          <a:effectLst/>
                        </a:rPr>
                        <a:t>p.val</a:t>
                      </a:r>
                    </a:p>
                  </a:txBody>
                  <a:tcPr anchor="ctr">
                    <a:lnL>
                      <a:noFill/>
                    </a:lnL>
                    <a:lnR>
                      <a:noFill/>
                    </a:lnR>
                    <a:lnT>
                      <a:noFill/>
                    </a:lnT>
                    <a:lnB>
                      <a:noFill/>
                    </a:lnB>
                    <a:noFill/>
                  </a:tcPr>
                </a:tc>
                <a:extLst>
                  <a:ext uri="{0D108BD9-81ED-4DB2-BD59-A6C34878D82A}">
                    <a16:rowId xmlns:a16="http://schemas.microsoft.com/office/drawing/2014/main" val="4123460353"/>
                  </a:ext>
                </a:extLst>
              </a:tr>
              <a:tr h="318672">
                <a:tc>
                  <a:txBody>
                    <a:bodyPr/>
                    <a:lstStyle/>
                    <a:p>
                      <a:pPr algn="l"/>
                      <a:r>
                        <a:rPr lang="en-US" dirty="0">
                          <a:effectLst/>
                        </a:rPr>
                        <a:t>(Intercept)</a:t>
                      </a:r>
                    </a:p>
                  </a:txBody>
                  <a:tcPr anchor="ctr">
                    <a:lnL>
                      <a:noFill/>
                    </a:lnL>
                    <a:lnR>
                      <a:noFill/>
                    </a:lnR>
                    <a:lnT>
                      <a:noFill/>
                    </a:lnT>
                    <a:lnB>
                      <a:noFill/>
                    </a:lnB>
                    <a:noFill/>
                  </a:tcPr>
                </a:tc>
                <a:tc>
                  <a:txBody>
                    <a:bodyPr/>
                    <a:lstStyle/>
                    <a:p>
                      <a:pPr algn="r"/>
                      <a:r>
                        <a:rPr lang="en-US" dirty="0">
                          <a:effectLst/>
                        </a:rPr>
                        <a:t>32.316</a:t>
                      </a:r>
                    </a:p>
                  </a:txBody>
                  <a:tcPr anchor="ctr">
                    <a:lnL>
                      <a:noFill/>
                    </a:lnL>
                    <a:lnR>
                      <a:noFill/>
                    </a:lnR>
                    <a:lnT>
                      <a:noFill/>
                    </a:lnT>
                    <a:lnB>
                      <a:noFill/>
                    </a:lnB>
                    <a:noFill/>
                  </a:tcPr>
                </a:tc>
                <a:tc>
                  <a:txBody>
                    <a:bodyPr/>
                    <a:lstStyle/>
                    <a:p>
                      <a:pPr algn="r"/>
                      <a:r>
                        <a:rPr lang="en-US" dirty="0">
                          <a:effectLst/>
                        </a:rPr>
                        <a:t>0.04</a:t>
                      </a:r>
                    </a:p>
                  </a:txBody>
                  <a:tcPr anchor="ctr">
                    <a:lnL>
                      <a:noFill/>
                    </a:lnL>
                    <a:lnR>
                      <a:noFill/>
                    </a:lnR>
                    <a:lnT>
                      <a:noFill/>
                    </a:lnT>
                    <a:lnB>
                      <a:noFill/>
                    </a:lnB>
                    <a:noFill/>
                  </a:tcPr>
                </a:tc>
                <a:extLst>
                  <a:ext uri="{0D108BD9-81ED-4DB2-BD59-A6C34878D82A}">
                    <a16:rowId xmlns:a16="http://schemas.microsoft.com/office/drawing/2014/main" val="1175761357"/>
                  </a:ext>
                </a:extLst>
              </a:tr>
              <a:tr h="318672">
                <a:tc>
                  <a:txBody>
                    <a:bodyPr/>
                    <a:lstStyle/>
                    <a:p>
                      <a:pPr algn="l"/>
                      <a:r>
                        <a:rPr lang="en-US" dirty="0">
                          <a:effectLst/>
                        </a:rPr>
                        <a:t>critics</a:t>
                      </a:r>
                    </a:p>
                  </a:txBody>
                  <a:tcPr anchor="ctr">
                    <a:lnL>
                      <a:noFill/>
                    </a:lnL>
                    <a:lnR>
                      <a:noFill/>
                    </a:lnR>
                    <a:lnT>
                      <a:noFill/>
                    </a:lnT>
                    <a:lnB>
                      <a:noFill/>
                    </a:lnB>
                    <a:noFill/>
                  </a:tcPr>
                </a:tc>
                <a:tc>
                  <a:txBody>
                    <a:bodyPr/>
                    <a:lstStyle/>
                    <a:p>
                      <a:pPr algn="r"/>
                      <a:r>
                        <a:rPr lang="en-US" dirty="0">
                          <a:effectLst/>
                        </a:rPr>
                        <a:t>0.519</a:t>
                      </a:r>
                    </a:p>
                  </a:txBody>
                  <a:tcPr anchor="ctr">
                    <a:lnL>
                      <a:noFill/>
                    </a:lnL>
                    <a:lnR>
                      <a:noFill/>
                    </a:lnR>
                    <a:lnT>
                      <a:noFill/>
                    </a:lnT>
                    <a:lnB>
                      <a:noFill/>
                    </a:lnB>
                    <a:noFill/>
                  </a:tcPr>
                </a:tc>
                <a:tc>
                  <a:txBody>
                    <a:bodyPr/>
                    <a:lstStyle/>
                    <a:p>
                      <a:pPr algn="r"/>
                      <a:r>
                        <a:rPr lang="en-US" dirty="0">
                          <a:effectLst/>
                        </a:rPr>
                        <a:t>0.03</a:t>
                      </a:r>
                    </a:p>
                  </a:txBody>
                  <a:tcPr anchor="ctr">
                    <a:lnL>
                      <a:noFill/>
                    </a:lnL>
                    <a:lnR>
                      <a:noFill/>
                    </a:lnR>
                    <a:lnT>
                      <a:noFill/>
                    </a:lnT>
                    <a:lnB>
                      <a:noFill/>
                    </a:lnB>
                    <a:noFill/>
                  </a:tcPr>
                </a:tc>
                <a:extLst>
                  <a:ext uri="{0D108BD9-81ED-4DB2-BD59-A6C34878D82A}">
                    <a16:rowId xmlns:a16="http://schemas.microsoft.com/office/drawing/2014/main" val="19389845"/>
                  </a:ext>
                </a:extLst>
              </a:tr>
            </a:tbl>
          </a:graphicData>
        </a:graphic>
      </p:graphicFrame>
      <p:sp>
        <p:nvSpPr>
          <p:cNvPr id="8" name="TextBox 7">
            <a:extLst>
              <a:ext uri="{FF2B5EF4-FFF2-40B4-BE49-F238E27FC236}">
                <a16:creationId xmlns:a16="http://schemas.microsoft.com/office/drawing/2014/main" id="{0D753682-DE3F-3D4C-1831-FD532074EF6D}"/>
              </a:ext>
            </a:extLst>
          </p:cNvPr>
          <p:cNvSpPr txBox="1"/>
          <p:nvPr/>
        </p:nvSpPr>
        <p:spPr>
          <a:xfrm>
            <a:off x="1017373" y="5857103"/>
            <a:ext cx="40715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62626"/>
                </a:solidFill>
                <a:cs typeface="Calibri Light"/>
              </a:rPr>
              <a:t>audience=32.316+0.519×critics</a:t>
            </a:r>
            <a:endParaRPr lang="en-US"/>
          </a:p>
        </p:txBody>
      </p:sp>
    </p:spTree>
    <p:extLst>
      <p:ext uri="{BB962C8B-B14F-4D97-AF65-F5344CB8AC3E}">
        <p14:creationId xmlns:p14="http://schemas.microsoft.com/office/powerpoint/2010/main" val="37032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96C26-B7EC-0C14-9FE2-671F13C63A54}"/>
              </a:ext>
            </a:extLst>
          </p:cNvPr>
          <p:cNvSpPr/>
          <p:nvPr/>
        </p:nvSpPr>
        <p:spPr>
          <a:xfrm>
            <a:off x="0" y="-149226"/>
            <a:ext cx="12192000" cy="4987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2C1157-24C0-4712-84F1-BD1D58900FAE}"/>
              </a:ext>
            </a:extLst>
          </p:cNvPr>
          <p:cNvSpPr>
            <a:spLocks noGrp="1"/>
          </p:cNvSpPr>
          <p:nvPr>
            <p:ph type="ctrTitle" idx="4294967295"/>
          </p:nvPr>
        </p:nvSpPr>
        <p:spPr>
          <a:xfrm>
            <a:off x="1" y="4525963"/>
            <a:ext cx="12192000" cy="2849562"/>
          </a:xfrm>
        </p:spPr>
        <p:txBody>
          <a:bodyPr>
            <a:normAutofit/>
          </a:bodyPr>
          <a:lstStyle/>
          <a:p>
            <a:pPr algn="ctr"/>
            <a:r>
              <a:rPr lang="en-US" sz="6000" dirty="0">
                <a:solidFill>
                  <a:schemeClr val="bg1"/>
                </a:solidFill>
              </a:rPr>
              <a:t>Background</a:t>
            </a:r>
          </a:p>
        </p:txBody>
      </p:sp>
      <p:pic>
        <p:nvPicPr>
          <p:cNvPr id="3" name="Picture 8" descr="http://cryptobranchidae.tripod.com/sitebuildercontent/sitebuilderpictures/redswampcrayfish.jpg">
            <a:extLst>
              <a:ext uri="{FF2B5EF4-FFF2-40B4-BE49-F238E27FC236}">
                <a16:creationId xmlns:a16="http://schemas.microsoft.com/office/drawing/2014/main" id="{4953885D-7204-9B6A-22D7-8E749F064623}"/>
              </a:ext>
            </a:extLst>
          </p:cNvPr>
          <p:cNvPicPr>
            <a:picLocks noChangeAspect="1" noChangeArrowheads="1"/>
          </p:cNvPicPr>
          <p:nvPr/>
        </p:nvPicPr>
        <p:blipFill rotWithShape="1">
          <a:blip r:embed="rId2"/>
          <a:srcRect t="8015" b="22472"/>
          <a:stretch/>
        </p:blipFill>
        <p:spPr bwMode="auto">
          <a:xfrm>
            <a:off x="2233332" y="284200"/>
            <a:ext cx="8016282" cy="4241342"/>
          </a:xfrm>
          <a:prstGeom prst="rect">
            <a:avLst/>
          </a:prstGeom>
          <a:noFill/>
        </p:spPr>
      </p:pic>
    </p:spTree>
    <p:extLst>
      <p:ext uri="{BB962C8B-B14F-4D97-AF65-F5344CB8AC3E}">
        <p14:creationId xmlns:p14="http://schemas.microsoft.com/office/powerpoint/2010/main" val="2803628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283" y="272320"/>
            <a:ext cx="10772775" cy="946882"/>
          </a:xfrm>
        </p:spPr>
        <p:txBody>
          <a:bodyPr>
            <a:normAutofit/>
          </a:bodyPr>
          <a:lstStyle/>
          <a:p>
            <a:r>
              <a:rPr lang="en-US" dirty="0"/>
              <a:t>Animal Behavior and Invasive Species</a:t>
            </a:r>
          </a:p>
        </p:txBody>
      </p:sp>
      <p:sp>
        <p:nvSpPr>
          <p:cNvPr id="3" name="Content Placeholder 2"/>
          <p:cNvSpPr>
            <a:spLocks noGrp="1"/>
          </p:cNvSpPr>
          <p:nvPr>
            <p:ph idx="1"/>
          </p:nvPr>
        </p:nvSpPr>
        <p:spPr>
          <a:xfrm>
            <a:off x="252153" y="2057400"/>
            <a:ext cx="10771946" cy="3977640"/>
          </a:xfrm>
        </p:spPr>
        <p:txBody>
          <a:bodyPr>
            <a:normAutofit/>
          </a:bodyPr>
          <a:lstStyle/>
          <a:p>
            <a:r>
              <a:rPr lang="en-US" sz="3600" dirty="0"/>
              <a:t>Animal behavior can be important in predicting potential invaders.</a:t>
            </a:r>
          </a:p>
          <a:p>
            <a:endParaRPr lang="en-US" sz="3600" dirty="0"/>
          </a:p>
          <a:p>
            <a:r>
              <a:rPr lang="en-US" sz="3600" b="1" dirty="0"/>
              <a:t>Invasive species: </a:t>
            </a:r>
            <a:br>
              <a:rPr lang="en-US" sz="3600" dirty="0"/>
            </a:br>
            <a:r>
              <a:rPr lang="en-US" sz="3600" dirty="0"/>
              <a:t>an organism that is not native to an ecosystem and </a:t>
            </a:r>
            <a:r>
              <a:rPr lang="en-US" sz="3600" i="1" dirty="0"/>
              <a:t>also causes harm </a:t>
            </a:r>
            <a:r>
              <a:rPr lang="en-US" sz="3600" dirty="0"/>
              <a:t>in that ecosystem.</a:t>
            </a:r>
          </a:p>
          <a:p>
            <a:endParaRPr lang="en-US" dirty="0"/>
          </a:p>
        </p:txBody>
      </p:sp>
    </p:spTree>
    <p:extLst>
      <p:ext uri="{BB962C8B-B14F-4D97-AF65-F5344CB8AC3E}">
        <p14:creationId xmlns:p14="http://schemas.microsoft.com/office/powerpoint/2010/main" val="3275504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p:nvPr/>
        </p:nvSpPr>
        <p:spPr>
          <a:xfrm>
            <a:off x="7577533" y="286788"/>
            <a:ext cx="4480378" cy="4921854"/>
          </a:xfrm>
          <a:prstGeom prst="rect">
            <a:avLst/>
          </a:prstGeom>
          <a:solidFill>
            <a:schemeClr val="accent1"/>
          </a:solidFill>
          <a:ln>
            <a:noFill/>
          </a:ln>
        </p:spPr>
        <p:txBody>
          <a:bodyPr spcFirstLastPara="1" wrap="square" lIns="96000" tIns="96000" rIns="96000" bIns="96000" anchor="ctr" anchorCtr="0">
            <a:noAutofit/>
          </a:bodyPr>
          <a:lstStyle/>
          <a:p>
            <a:endParaRPr sz="1059"/>
          </a:p>
        </p:txBody>
      </p:sp>
      <p:sp>
        <p:nvSpPr>
          <p:cNvPr id="89" name="Google Shape;89;p13"/>
          <p:cNvSpPr txBox="1">
            <a:spLocks noGrp="1"/>
          </p:cNvSpPr>
          <p:nvPr>
            <p:ph type="title" idx="4294967295"/>
          </p:nvPr>
        </p:nvSpPr>
        <p:spPr>
          <a:xfrm>
            <a:off x="128016" y="-236538"/>
            <a:ext cx="6962775" cy="1208088"/>
          </a:xfrm>
          <a:prstGeom prst="rect">
            <a:avLst/>
          </a:prstGeom>
          <a:noFill/>
          <a:ln>
            <a:noFill/>
          </a:ln>
        </p:spPr>
        <p:txBody>
          <a:bodyPr spcFirstLastPara="1" vert="horz" wrap="square" lIns="54000" tIns="26985" rIns="54000" bIns="26985" rtlCol="0" anchor="b" anchorCtr="0">
            <a:noAutofit/>
          </a:bodyPr>
          <a:lstStyle/>
          <a:p>
            <a:pPr>
              <a:spcBef>
                <a:spcPts val="0"/>
              </a:spcBef>
              <a:buClr>
                <a:schemeClr val="lt1"/>
              </a:buClr>
              <a:buSzPts val="4500"/>
            </a:pPr>
            <a:r>
              <a:rPr lang="en" sz="4800" dirty="0"/>
              <a:t>The Wide World of Science! </a:t>
            </a:r>
            <a:endParaRPr sz="4800" dirty="0"/>
          </a:p>
        </p:txBody>
      </p:sp>
      <p:sp>
        <p:nvSpPr>
          <p:cNvPr id="90" name="Google Shape;90;p13"/>
          <p:cNvSpPr/>
          <p:nvPr/>
        </p:nvSpPr>
        <p:spPr>
          <a:xfrm>
            <a:off x="420175" y="970866"/>
            <a:ext cx="6601098" cy="5646066"/>
          </a:xfrm>
          <a:prstGeom prst="rect">
            <a:avLst/>
          </a:prstGeom>
          <a:noFill/>
          <a:ln>
            <a:noFill/>
          </a:ln>
        </p:spPr>
        <p:txBody>
          <a:bodyPr spcFirstLastPara="1" wrap="square" lIns="81956" tIns="40985" rIns="81956" bIns="40985" anchor="t" anchorCtr="0">
            <a:noAutofit/>
          </a:bodyPr>
          <a:lstStyle/>
          <a:p>
            <a:pPr>
              <a:lnSpc>
                <a:spcPct val="130000"/>
              </a:lnSpc>
            </a:pPr>
            <a:r>
              <a:rPr lang="en" sz="2800" dirty="0">
                <a:highlight>
                  <a:srgbClr val="FFFFFF"/>
                </a:highlight>
                <a:latin typeface="Georgia"/>
                <a:ea typeface="Georgia"/>
                <a:cs typeface="Georgia"/>
                <a:sym typeface="Georgia"/>
              </a:rPr>
              <a:t>Anishnaabe Aki</a:t>
            </a:r>
            <a:endParaRPr dirty="0">
              <a:solidFill>
                <a:srgbClr val="0F1419"/>
              </a:solidFill>
              <a:highlight>
                <a:srgbClr val="FFFFFF"/>
              </a:highlight>
              <a:latin typeface="Century Gothic"/>
              <a:ea typeface="Century Gothic"/>
              <a:cs typeface="Century Gothic"/>
              <a:sym typeface="Century Gothic"/>
            </a:endParaRPr>
          </a:p>
          <a:p>
            <a:pPr marL="545320" lvl="1" indent="-227839">
              <a:buClr>
                <a:srgbClr val="202122"/>
              </a:buClr>
              <a:buSzPts val="2300"/>
              <a:buFont typeface="Roboto"/>
              <a:buChar char="○"/>
            </a:pPr>
            <a:r>
              <a:rPr lang="en" sz="2800" dirty="0">
                <a:solidFill>
                  <a:srgbClr val="202122"/>
                </a:solidFill>
                <a:highlight>
                  <a:srgbClr val="FFFFFF"/>
                </a:highlight>
                <a:ea typeface="Roboto"/>
                <a:cs typeface="Roboto"/>
                <a:sym typeface="Roboto"/>
              </a:rPr>
              <a:t>Aki: tradition/belief held by the Anishnaabe people</a:t>
            </a:r>
            <a:endParaRPr sz="2800" dirty="0">
              <a:solidFill>
                <a:srgbClr val="333333"/>
              </a:solidFill>
              <a:highlight>
                <a:srgbClr val="FFFFFF"/>
              </a:highlight>
            </a:endParaRPr>
          </a:p>
          <a:p>
            <a:pPr marL="545320" lvl="1" indent="-227839">
              <a:spcBef>
                <a:spcPts val="588"/>
              </a:spcBef>
              <a:buClr>
                <a:srgbClr val="202122"/>
              </a:buClr>
              <a:buSzPts val="2300"/>
              <a:buFont typeface="Roboto"/>
              <a:buChar char="○"/>
            </a:pPr>
            <a:r>
              <a:rPr lang="en" sz="2800" dirty="0">
                <a:solidFill>
                  <a:srgbClr val="333333"/>
                </a:solidFill>
                <a:highlight>
                  <a:srgbClr val="FFFFFF"/>
                </a:highlight>
              </a:rPr>
              <a:t>For thousands of years the Anishnaabe have used cattails (</a:t>
            </a:r>
            <a:r>
              <a:rPr lang="en" sz="2800" i="1" dirty="0"/>
              <a:t>Typha latifolia)</a:t>
            </a:r>
            <a:endParaRPr sz="2800" dirty="0">
              <a:solidFill>
                <a:srgbClr val="333333"/>
              </a:solidFill>
              <a:highlight>
                <a:srgbClr val="FFFFFF"/>
              </a:highlight>
            </a:endParaRPr>
          </a:p>
          <a:p>
            <a:pPr marL="545320" lvl="1" indent="-227839">
              <a:spcBef>
                <a:spcPts val="588"/>
              </a:spcBef>
              <a:buClr>
                <a:srgbClr val="333333"/>
              </a:buClr>
              <a:buSzPts val="2300"/>
              <a:buChar char="○"/>
            </a:pPr>
            <a:r>
              <a:rPr lang="en" sz="2800" i="1" dirty="0">
                <a:solidFill>
                  <a:srgbClr val="333333"/>
                </a:solidFill>
                <a:highlight>
                  <a:srgbClr val="FFFFFF"/>
                </a:highlight>
              </a:rPr>
              <a:t>Typha angustifolia</a:t>
            </a:r>
            <a:r>
              <a:rPr lang="en" sz="2800" dirty="0">
                <a:solidFill>
                  <a:srgbClr val="333333"/>
                </a:solidFill>
                <a:highlight>
                  <a:srgbClr val="FFFFFF"/>
                </a:highlight>
              </a:rPr>
              <a:t> introduced from Europe, outcompetes native cattails</a:t>
            </a:r>
            <a:endParaRPr sz="2800" dirty="0">
              <a:solidFill>
                <a:srgbClr val="333333"/>
              </a:solidFill>
              <a:highlight>
                <a:srgbClr val="FFFFFF"/>
              </a:highlight>
            </a:endParaRPr>
          </a:p>
          <a:p>
            <a:pPr marL="545320" lvl="1" indent="-227839">
              <a:spcBef>
                <a:spcPts val="588"/>
              </a:spcBef>
              <a:buClr>
                <a:srgbClr val="333333"/>
              </a:buClr>
              <a:buSzPts val="2300"/>
              <a:buChar char="○"/>
            </a:pPr>
            <a:r>
              <a:rPr lang="en" sz="2800" dirty="0">
                <a:solidFill>
                  <a:srgbClr val="333333"/>
                </a:solidFill>
                <a:highlight>
                  <a:srgbClr val="FFFFFF"/>
                </a:highlight>
              </a:rPr>
              <a:t>Anishnaabe people are working with local universities to find whether </a:t>
            </a:r>
            <a:r>
              <a:rPr lang="en" sz="2800" i="1" dirty="0">
                <a:solidFill>
                  <a:srgbClr val="333333"/>
                </a:solidFill>
                <a:highlight>
                  <a:srgbClr val="FFFFFF"/>
                </a:highlight>
              </a:rPr>
              <a:t>T. angustifolia</a:t>
            </a:r>
            <a:r>
              <a:rPr lang="en" sz="2800" dirty="0">
                <a:solidFill>
                  <a:srgbClr val="333333"/>
                </a:solidFill>
                <a:highlight>
                  <a:srgbClr val="FFFFFF"/>
                </a:highlight>
              </a:rPr>
              <a:t> has different uses and can be incorporated into traditional recipes</a:t>
            </a:r>
            <a:endParaRPr sz="2800" dirty="0">
              <a:solidFill>
                <a:srgbClr val="333333"/>
              </a:solidFill>
              <a:highlight>
                <a:srgbClr val="FFFFFF"/>
              </a:highlight>
            </a:endParaRPr>
          </a:p>
        </p:txBody>
      </p:sp>
      <p:pic>
        <p:nvPicPr>
          <p:cNvPr id="91" name="Google Shape;91;p13"/>
          <p:cNvPicPr preferRelativeResize="0"/>
          <p:nvPr/>
        </p:nvPicPr>
        <p:blipFill rotWithShape="1">
          <a:blip r:embed="rId3">
            <a:alphaModFix/>
          </a:blip>
          <a:srcRect/>
          <a:stretch/>
        </p:blipFill>
        <p:spPr>
          <a:xfrm>
            <a:off x="7021272" y="557505"/>
            <a:ext cx="4847768" cy="5742989"/>
          </a:xfrm>
          <a:prstGeom prst="rect">
            <a:avLst/>
          </a:prstGeom>
          <a:noFill/>
          <a:ln>
            <a:noFill/>
          </a:ln>
        </p:spPr>
      </p:pic>
      <p:sp>
        <p:nvSpPr>
          <p:cNvPr id="92" name="Google Shape;92;p13"/>
          <p:cNvSpPr txBox="1"/>
          <p:nvPr/>
        </p:nvSpPr>
        <p:spPr>
          <a:xfrm>
            <a:off x="8566943" y="6460837"/>
            <a:ext cx="2732824" cy="312190"/>
          </a:xfrm>
          <a:prstGeom prst="rect">
            <a:avLst/>
          </a:prstGeom>
          <a:noFill/>
          <a:ln>
            <a:noFill/>
          </a:ln>
        </p:spPr>
        <p:txBody>
          <a:bodyPr spcFirstLastPara="1" wrap="square" lIns="53779" tIns="53779" rIns="53779" bIns="53779" anchor="t" anchorCtr="0">
            <a:spAutoFit/>
          </a:bodyPr>
          <a:lstStyle/>
          <a:p>
            <a:r>
              <a:rPr lang="en" sz="1323" dirty="0">
                <a:solidFill>
                  <a:srgbClr val="555555"/>
                </a:solidFill>
                <a:highlight>
                  <a:srgbClr val="FFFFFF"/>
                </a:highlight>
                <a:latin typeface="Roboto"/>
                <a:ea typeface="Roboto"/>
                <a:cs typeface="Roboto"/>
                <a:sym typeface="Roboto"/>
              </a:rPr>
              <a:t>DOI:10.1007/s11625-018-0571-4</a:t>
            </a:r>
            <a:endParaRPr sz="1529" dirty="0">
              <a:latin typeface="Lato"/>
              <a:ea typeface="Lato"/>
              <a:cs typeface="Lato"/>
              <a:sym typeface="Lato"/>
            </a:endParaRPr>
          </a:p>
        </p:txBody>
      </p:sp>
    </p:spTree>
    <p:extLst>
      <p:ext uri="{BB962C8B-B14F-4D97-AF65-F5344CB8AC3E}">
        <p14:creationId xmlns:p14="http://schemas.microsoft.com/office/powerpoint/2010/main" val="2169923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p:nvPr/>
        </p:nvSpPr>
        <p:spPr>
          <a:xfrm>
            <a:off x="7577533" y="286788"/>
            <a:ext cx="4480378" cy="4921854"/>
          </a:xfrm>
          <a:prstGeom prst="rect">
            <a:avLst/>
          </a:prstGeom>
          <a:solidFill>
            <a:schemeClr val="accent1"/>
          </a:solidFill>
          <a:ln>
            <a:noFill/>
          </a:ln>
        </p:spPr>
        <p:txBody>
          <a:bodyPr spcFirstLastPara="1" wrap="square" lIns="96000" tIns="96000" rIns="96000" bIns="96000" anchor="ctr" anchorCtr="0">
            <a:noAutofit/>
          </a:bodyPr>
          <a:lstStyle/>
          <a:p>
            <a:endParaRPr sz="1059"/>
          </a:p>
        </p:txBody>
      </p:sp>
      <p:sp>
        <p:nvSpPr>
          <p:cNvPr id="89" name="Google Shape;89;p13"/>
          <p:cNvSpPr txBox="1">
            <a:spLocks noGrp="1"/>
          </p:cNvSpPr>
          <p:nvPr>
            <p:ph type="title" idx="4294967295"/>
          </p:nvPr>
        </p:nvSpPr>
        <p:spPr>
          <a:xfrm>
            <a:off x="0" y="-236538"/>
            <a:ext cx="6962775" cy="1208088"/>
          </a:xfrm>
          <a:prstGeom prst="rect">
            <a:avLst/>
          </a:prstGeom>
          <a:noFill/>
          <a:ln>
            <a:noFill/>
          </a:ln>
        </p:spPr>
        <p:txBody>
          <a:bodyPr spcFirstLastPara="1" vert="horz" wrap="square" lIns="54000" tIns="26985" rIns="54000" bIns="26985" rtlCol="0" anchor="b" anchorCtr="0">
            <a:noAutofit/>
          </a:bodyPr>
          <a:lstStyle/>
          <a:p>
            <a:pPr>
              <a:spcBef>
                <a:spcPts val="0"/>
              </a:spcBef>
              <a:buClr>
                <a:schemeClr val="lt1"/>
              </a:buClr>
              <a:buSzPts val="4500"/>
            </a:pPr>
            <a:r>
              <a:rPr lang="en" sz="4800" dirty="0"/>
              <a:t>The Wide World of Science! </a:t>
            </a:r>
            <a:endParaRPr sz="4800" dirty="0"/>
          </a:p>
        </p:txBody>
      </p:sp>
      <p:sp>
        <p:nvSpPr>
          <p:cNvPr id="90" name="Google Shape;90;p13"/>
          <p:cNvSpPr/>
          <p:nvPr/>
        </p:nvSpPr>
        <p:spPr>
          <a:xfrm>
            <a:off x="420175" y="970866"/>
            <a:ext cx="6140645" cy="5646066"/>
          </a:xfrm>
          <a:prstGeom prst="rect">
            <a:avLst/>
          </a:prstGeom>
          <a:noFill/>
          <a:ln>
            <a:noFill/>
          </a:ln>
        </p:spPr>
        <p:txBody>
          <a:bodyPr spcFirstLastPara="1" wrap="square" lIns="81956" tIns="40985" rIns="81956" bIns="40985" anchor="t" anchorCtr="0">
            <a:noAutofit/>
          </a:bodyPr>
          <a:lstStyle/>
          <a:p>
            <a:pPr>
              <a:lnSpc>
                <a:spcPct val="130000"/>
              </a:lnSpc>
            </a:pPr>
            <a:r>
              <a:rPr lang="en" sz="2800" dirty="0">
                <a:highlight>
                  <a:srgbClr val="FFFFFF"/>
                </a:highlight>
                <a:latin typeface="Georgia"/>
                <a:ea typeface="Georgia"/>
                <a:cs typeface="Georgia"/>
                <a:sym typeface="Georgia"/>
              </a:rPr>
              <a:t>Anishnaabe Aki</a:t>
            </a:r>
            <a:endParaRPr dirty="0">
              <a:solidFill>
                <a:srgbClr val="0F1419"/>
              </a:solidFill>
              <a:highlight>
                <a:srgbClr val="FFFFFF"/>
              </a:highlight>
              <a:latin typeface="Century Gothic"/>
              <a:ea typeface="Century Gothic"/>
              <a:cs typeface="Century Gothic"/>
              <a:sym typeface="Century Gothic"/>
            </a:endParaRPr>
          </a:p>
          <a:p>
            <a:pPr marL="545320" lvl="1" indent="-227839">
              <a:spcBef>
                <a:spcPts val="588"/>
              </a:spcBef>
              <a:buClr>
                <a:srgbClr val="333333"/>
              </a:buClr>
              <a:buSzPts val="2300"/>
              <a:buChar char="○"/>
            </a:pPr>
            <a:r>
              <a:rPr lang="en-US" sz="3200" dirty="0">
                <a:solidFill>
                  <a:srgbClr val="333333"/>
                </a:solidFill>
                <a:highlight>
                  <a:srgbClr val="FFFFFF"/>
                </a:highlight>
              </a:rPr>
              <a:t>Anishinaabe tradition bearers explain </a:t>
            </a:r>
            <a:r>
              <a:rPr lang="en-US" sz="3200" dirty="0">
                <a:solidFill>
                  <a:schemeClr val="accent1"/>
                </a:solidFill>
                <a:highlight>
                  <a:srgbClr val="FFFFFF"/>
                </a:highlight>
              </a:rPr>
              <a:t>that invasive species are less of a threat than environmental management practices </a:t>
            </a:r>
            <a:r>
              <a:rPr lang="en-US" sz="3200" dirty="0">
                <a:solidFill>
                  <a:srgbClr val="333333"/>
                </a:solidFill>
                <a:highlight>
                  <a:srgbClr val="FFFFFF"/>
                </a:highlight>
              </a:rPr>
              <a:t>that attempt to re-engineer, command and control natural processes and places, for example via the dredging, damming and hardening of rivers</a:t>
            </a:r>
          </a:p>
        </p:txBody>
      </p:sp>
      <p:pic>
        <p:nvPicPr>
          <p:cNvPr id="91" name="Google Shape;91;p13"/>
          <p:cNvPicPr preferRelativeResize="0"/>
          <p:nvPr/>
        </p:nvPicPr>
        <p:blipFill rotWithShape="1">
          <a:blip r:embed="rId3">
            <a:alphaModFix/>
          </a:blip>
          <a:srcRect/>
          <a:stretch/>
        </p:blipFill>
        <p:spPr>
          <a:xfrm>
            <a:off x="7021272" y="557505"/>
            <a:ext cx="4847768" cy="5742989"/>
          </a:xfrm>
          <a:prstGeom prst="rect">
            <a:avLst/>
          </a:prstGeom>
          <a:noFill/>
          <a:ln>
            <a:noFill/>
          </a:ln>
        </p:spPr>
      </p:pic>
      <p:sp>
        <p:nvSpPr>
          <p:cNvPr id="92" name="Google Shape;92;p13"/>
          <p:cNvSpPr txBox="1"/>
          <p:nvPr/>
        </p:nvSpPr>
        <p:spPr>
          <a:xfrm>
            <a:off x="8566943" y="6460837"/>
            <a:ext cx="2732824" cy="312190"/>
          </a:xfrm>
          <a:prstGeom prst="rect">
            <a:avLst/>
          </a:prstGeom>
          <a:noFill/>
          <a:ln>
            <a:noFill/>
          </a:ln>
        </p:spPr>
        <p:txBody>
          <a:bodyPr spcFirstLastPara="1" wrap="square" lIns="53779" tIns="53779" rIns="53779" bIns="53779" anchor="t" anchorCtr="0">
            <a:spAutoFit/>
          </a:bodyPr>
          <a:lstStyle/>
          <a:p>
            <a:r>
              <a:rPr lang="en" sz="1323" dirty="0">
                <a:solidFill>
                  <a:srgbClr val="555555"/>
                </a:solidFill>
                <a:highlight>
                  <a:srgbClr val="FFFFFF"/>
                </a:highlight>
                <a:latin typeface="Roboto"/>
                <a:ea typeface="Roboto"/>
                <a:cs typeface="Roboto"/>
                <a:sym typeface="Roboto"/>
              </a:rPr>
              <a:t>DOI:10.1007/s11625-018-0571-4</a:t>
            </a:r>
            <a:endParaRPr sz="1529" dirty="0">
              <a:latin typeface="Lato"/>
              <a:ea typeface="Lato"/>
              <a:cs typeface="Lato"/>
              <a:sym typeface="Lato"/>
            </a:endParaRPr>
          </a:p>
        </p:txBody>
      </p:sp>
    </p:spTree>
    <p:extLst>
      <p:ext uri="{BB962C8B-B14F-4D97-AF65-F5344CB8AC3E}">
        <p14:creationId xmlns:p14="http://schemas.microsoft.com/office/powerpoint/2010/main" val="2568708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cstate="print"/>
          <a:srcRect l="4800" t="5501" r="4800" b="5501"/>
          <a:stretch>
            <a:fillRect/>
          </a:stretch>
        </p:blipFill>
        <p:spPr bwMode="auto">
          <a:xfrm>
            <a:off x="6248400" y="3276600"/>
            <a:ext cx="4419600" cy="3581400"/>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524000" y="3505200"/>
            <a:ext cx="4724400" cy="3429000"/>
          </a:xfrm>
          <a:prstGeom prst="rect">
            <a:avLst/>
          </a:prstGeom>
          <a:noFill/>
          <a:ln w="9525">
            <a:noFill/>
            <a:miter lim="800000"/>
            <a:headEnd/>
            <a:tailEnd/>
          </a:ln>
        </p:spPr>
      </p:pic>
      <p:pic>
        <p:nvPicPr>
          <p:cNvPr id="5122" name="Picture 2"/>
          <p:cNvPicPr>
            <a:picLocks noChangeAspect="1" noChangeArrowheads="1"/>
          </p:cNvPicPr>
          <p:nvPr/>
        </p:nvPicPr>
        <p:blipFill>
          <a:blip r:embed="rId5" cstate="print"/>
          <a:srcRect/>
          <a:stretch>
            <a:fillRect/>
          </a:stretch>
        </p:blipFill>
        <p:spPr bwMode="auto">
          <a:xfrm>
            <a:off x="5943600" y="-1"/>
            <a:ext cx="4724400" cy="3536550"/>
          </a:xfrm>
          <a:prstGeom prst="rect">
            <a:avLst/>
          </a:prstGeom>
          <a:noFill/>
          <a:ln w="9525">
            <a:noFill/>
            <a:miter lim="800000"/>
            <a:headEnd/>
            <a:tailEnd/>
          </a:ln>
        </p:spPr>
      </p:pic>
      <p:pic>
        <p:nvPicPr>
          <p:cNvPr id="6" name="Picture 2"/>
          <p:cNvPicPr>
            <a:picLocks noChangeAspect="1" noChangeArrowheads="1"/>
          </p:cNvPicPr>
          <p:nvPr/>
        </p:nvPicPr>
        <p:blipFill>
          <a:blip r:embed="rId6" cstate="print"/>
          <a:srcRect b="22142"/>
          <a:stretch>
            <a:fillRect/>
          </a:stretch>
        </p:blipFill>
        <p:spPr bwMode="auto">
          <a:xfrm>
            <a:off x="1524000" y="2"/>
            <a:ext cx="4419600" cy="3537915"/>
          </a:xfrm>
          <a:prstGeom prst="rect">
            <a:avLst/>
          </a:prstGeom>
          <a:noFill/>
          <a:ln w="9525">
            <a:noFill/>
            <a:miter lim="800000"/>
            <a:headEnd/>
            <a:tailEnd/>
          </a:ln>
        </p:spPr>
      </p:pic>
      <p:sp>
        <p:nvSpPr>
          <p:cNvPr id="4" name="Title 72"/>
          <p:cNvSpPr txBox="1">
            <a:spLocks/>
          </p:cNvSpPr>
          <p:nvPr/>
        </p:nvSpPr>
        <p:spPr>
          <a:xfrm>
            <a:off x="4038600" y="152400"/>
            <a:ext cx="4114800" cy="685800"/>
          </a:xfrm>
          <a:prstGeom prst="rect">
            <a:avLst/>
          </a:prstGeom>
          <a:noFill/>
          <a:ln w="20320">
            <a:noFill/>
          </a:ln>
        </p:spPr>
        <p:txBody>
          <a:bodyPr/>
          <a:lstStyle/>
          <a:p>
            <a:pPr algn="ctr" eaLnBrk="0" hangingPunct="0">
              <a:defRPr/>
            </a:pPr>
            <a:r>
              <a:rPr lang="en-US" sz="3400" b="1" u="sng" kern="0" dirty="0">
                <a:solidFill>
                  <a:srgbClr val="000000"/>
                </a:solidFill>
              </a:rPr>
              <a:t>What IS Behavior?!</a:t>
            </a:r>
          </a:p>
        </p:txBody>
      </p:sp>
    </p:spTree>
    <p:extLst>
      <p:ext uri="{BB962C8B-B14F-4D97-AF65-F5344CB8AC3E}">
        <p14:creationId xmlns:p14="http://schemas.microsoft.com/office/powerpoint/2010/main" val="2171687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2"/>
          <p:cNvSpPr txBox="1">
            <a:spLocks/>
          </p:cNvSpPr>
          <p:nvPr/>
        </p:nvSpPr>
        <p:spPr>
          <a:xfrm>
            <a:off x="4038600" y="152400"/>
            <a:ext cx="4114800" cy="685800"/>
          </a:xfrm>
          <a:prstGeom prst="rect">
            <a:avLst/>
          </a:prstGeom>
          <a:noFill/>
          <a:ln w="20320">
            <a:noFill/>
          </a:ln>
        </p:spPr>
        <p:txBody>
          <a:bodyPr/>
          <a:lstStyle/>
          <a:p>
            <a:pPr algn="ctr" eaLnBrk="0" hangingPunct="0">
              <a:defRPr/>
            </a:pPr>
            <a:r>
              <a:rPr lang="en-US" sz="3400" b="1" u="sng" kern="0" dirty="0">
                <a:solidFill>
                  <a:srgbClr val="000000"/>
                </a:solidFill>
              </a:rPr>
              <a:t>What IS Behavior?!</a:t>
            </a:r>
          </a:p>
        </p:txBody>
      </p:sp>
      <p:sp>
        <p:nvSpPr>
          <p:cNvPr id="2" name="TextBox 1">
            <a:extLst>
              <a:ext uri="{FF2B5EF4-FFF2-40B4-BE49-F238E27FC236}">
                <a16:creationId xmlns:a16="http://schemas.microsoft.com/office/drawing/2014/main" id="{FFD0CE42-D166-410C-95F3-3D469E186C51}"/>
              </a:ext>
            </a:extLst>
          </p:cNvPr>
          <p:cNvSpPr txBox="1"/>
          <p:nvPr/>
        </p:nvSpPr>
        <p:spPr>
          <a:xfrm>
            <a:off x="3492298" y="5292769"/>
            <a:ext cx="5207404" cy="1077218"/>
          </a:xfrm>
          <a:prstGeom prst="rect">
            <a:avLst/>
          </a:prstGeom>
          <a:solidFill>
            <a:schemeClr val="bg1"/>
          </a:solidFill>
          <a:ln w="76200">
            <a:solidFill>
              <a:schemeClr val="accent1"/>
            </a:solidFill>
          </a:ln>
        </p:spPr>
        <p:txBody>
          <a:bodyPr wrap="square" rtlCol="0">
            <a:spAutoFit/>
          </a:bodyPr>
          <a:lstStyle/>
          <a:p>
            <a:r>
              <a:rPr lang="en-US" sz="3200" dirty="0"/>
              <a:t>Hard to define but is generally a response to external stimuli</a:t>
            </a:r>
          </a:p>
        </p:txBody>
      </p:sp>
      <p:pic>
        <p:nvPicPr>
          <p:cNvPr id="5124" name="Picture 4" descr="Cat Scratching Laser Pointer | Cats | Know Your Meme">
            <a:extLst>
              <a:ext uri="{FF2B5EF4-FFF2-40B4-BE49-F238E27FC236}">
                <a16:creationId xmlns:a16="http://schemas.microsoft.com/office/drawing/2014/main" id="{90AA0947-1C00-47AF-B2B4-F2B631C1B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416" y="1021591"/>
            <a:ext cx="6747606" cy="396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67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8" y="72985"/>
            <a:ext cx="5222434" cy="1062789"/>
          </a:xfrm>
        </p:spPr>
        <p:txBody>
          <a:bodyPr>
            <a:normAutofit/>
          </a:bodyPr>
          <a:lstStyle/>
          <a:p>
            <a:r>
              <a:rPr lang="en-US" dirty="0"/>
              <a:t>Lab roadmap </a:t>
            </a:r>
          </a:p>
        </p:txBody>
      </p:sp>
      <p:sp>
        <p:nvSpPr>
          <p:cNvPr id="3" name="Content Placeholder 2"/>
          <p:cNvSpPr>
            <a:spLocks noGrp="1"/>
          </p:cNvSpPr>
          <p:nvPr>
            <p:ph idx="1"/>
          </p:nvPr>
        </p:nvSpPr>
        <p:spPr>
          <a:xfrm>
            <a:off x="599058" y="1320800"/>
            <a:ext cx="6321521" cy="5370093"/>
          </a:xfrm>
        </p:spPr>
        <p:txBody>
          <a:bodyPr>
            <a:normAutofit/>
          </a:bodyPr>
          <a:lstStyle/>
          <a:p>
            <a:pPr marL="0" indent="0">
              <a:spcBef>
                <a:spcPts val="0"/>
              </a:spcBef>
              <a:buNone/>
            </a:pPr>
            <a:r>
              <a:rPr lang="en-US" sz="2800" dirty="0">
                <a:solidFill>
                  <a:schemeClr val="tx1">
                    <a:lumMod val="75000"/>
                    <a:lumOff val="25000"/>
                  </a:schemeClr>
                </a:solidFill>
                <a:latin typeface="Copperplate Gothic Light" panose="020E0507020206020404" pitchFamily="34" charset="0"/>
              </a:rPr>
              <a:t>YOU ARE HERE:</a:t>
            </a:r>
            <a:endParaRPr lang="en-US" sz="2800" dirty="0">
              <a:solidFill>
                <a:schemeClr val="accent1"/>
              </a:solidFill>
              <a:latin typeface="Copperplate Gothic Light" panose="020E0507020206020404" pitchFamily="34" charset="0"/>
            </a:endParaRPr>
          </a:p>
          <a:p>
            <a:pPr marL="0" indent="0">
              <a:spcBef>
                <a:spcPts val="0"/>
              </a:spcBef>
              <a:buNone/>
            </a:pPr>
            <a:r>
              <a:rPr lang="en-US" sz="2800" dirty="0">
                <a:solidFill>
                  <a:schemeClr val="tx1"/>
                </a:solidFill>
              </a:rPr>
              <a:t>Invasive species and behavior: crayfish!</a:t>
            </a:r>
          </a:p>
          <a:p>
            <a:pPr marL="0" indent="0">
              <a:spcBef>
                <a:spcPts val="0"/>
              </a:spcBef>
              <a:buNone/>
            </a:pPr>
            <a:br>
              <a:rPr lang="en-US" sz="2800" dirty="0">
                <a:solidFill>
                  <a:schemeClr val="accent4"/>
                </a:solidFill>
              </a:rPr>
            </a:br>
            <a:r>
              <a:rPr lang="en-US" sz="2800" dirty="0">
                <a:solidFill>
                  <a:schemeClr val="accent4"/>
                </a:solidFill>
              </a:rPr>
              <a:t>Due Today</a:t>
            </a:r>
          </a:p>
          <a:p>
            <a:pPr marL="0" indent="0">
              <a:spcBef>
                <a:spcPts val="0"/>
              </a:spcBef>
              <a:buNone/>
            </a:pPr>
            <a:r>
              <a:rPr lang="en-US" sz="2800" dirty="0">
                <a:solidFill>
                  <a:schemeClr val="tx1"/>
                </a:solidFill>
              </a:rPr>
              <a:t>Lab 5 pre-lab</a:t>
            </a:r>
            <a:br>
              <a:rPr lang="en-US" sz="2800" dirty="0">
                <a:solidFill>
                  <a:schemeClr val="accent1"/>
                </a:solidFill>
              </a:rPr>
            </a:br>
            <a:endParaRPr lang="en-US" sz="2800" dirty="0">
              <a:solidFill>
                <a:schemeClr val="accent1"/>
              </a:solidFill>
            </a:endParaRPr>
          </a:p>
          <a:p>
            <a:pPr marL="0" indent="0">
              <a:buNone/>
            </a:pPr>
            <a:r>
              <a:rPr lang="en-US" sz="2800" dirty="0">
                <a:solidFill>
                  <a:schemeClr val="tx1">
                    <a:lumMod val="75000"/>
                    <a:lumOff val="25000"/>
                  </a:schemeClr>
                </a:solidFill>
                <a:latin typeface="Copperplate Gothic Light" panose="020E0507020206020404" pitchFamily="34" charset="0"/>
              </a:rPr>
              <a:t>WHERE WE’RE GOING:</a:t>
            </a:r>
            <a:endParaRPr lang="en-US" sz="2800" dirty="0">
              <a:solidFill>
                <a:schemeClr val="accent1"/>
              </a:solidFill>
              <a:latin typeface="Copperplate Gothic Light" panose="020E0507020206020404" pitchFamily="34" charset="0"/>
            </a:endParaRPr>
          </a:p>
          <a:p>
            <a:pPr marL="0" indent="0">
              <a:spcBef>
                <a:spcPts val="0"/>
              </a:spcBef>
              <a:buNone/>
            </a:pPr>
            <a:r>
              <a:rPr lang="en-US" sz="2800" dirty="0">
                <a:solidFill>
                  <a:schemeClr val="tx1"/>
                </a:solidFill>
              </a:rPr>
              <a:t>Into the woods</a:t>
            </a:r>
            <a:br>
              <a:rPr lang="en-US" sz="2800" dirty="0">
                <a:solidFill>
                  <a:schemeClr val="accent1"/>
                </a:solidFill>
              </a:rPr>
            </a:br>
            <a:br>
              <a:rPr lang="en-US" sz="2800" dirty="0">
                <a:solidFill>
                  <a:schemeClr val="accent1"/>
                </a:solidFill>
              </a:rPr>
            </a:br>
            <a:r>
              <a:rPr lang="en-US" sz="2800" dirty="0">
                <a:solidFill>
                  <a:schemeClr val="accent4"/>
                </a:solidFill>
              </a:rPr>
              <a:t>Due next week</a:t>
            </a:r>
          </a:p>
          <a:p>
            <a:pPr marL="0" indent="0">
              <a:spcBef>
                <a:spcPts val="0"/>
              </a:spcBef>
              <a:buNone/>
            </a:pPr>
            <a:r>
              <a:rPr lang="en-US" sz="2800" dirty="0">
                <a:solidFill>
                  <a:schemeClr val="tx1"/>
                </a:solidFill>
              </a:rPr>
              <a:t>Lab 6 pre-lab</a:t>
            </a:r>
            <a:br>
              <a:rPr lang="en-US" sz="2800" dirty="0">
                <a:solidFill>
                  <a:schemeClr val="tx1"/>
                </a:solidFill>
              </a:rPr>
            </a:br>
            <a:r>
              <a:rPr lang="en-US" sz="2800" i="1" dirty="0">
                <a:solidFill>
                  <a:schemeClr val="tx1"/>
                </a:solidFill>
              </a:rPr>
              <a:t>In lab: field work!</a:t>
            </a:r>
            <a:br>
              <a:rPr lang="en-US" sz="2800" dirty="0">
                <a:solidFill>
                  <a:schemeClr val="tx1"/>
                </a:solidFill>
              </a:rPr>
            </a:br>
            <a:endParaRPr lang="en-US" sz="2800" dirty="0">
              <a:solidFill>
                <a:schemeClr val="tx1"/>
              </a:solidFill>
            </a:endParaRPr>
          </a:p>
        </p:txBody>
      </p:sp>
      <p:sp>
        <p:nvSpPr>
          <p:cNvPr id="4" name="TextBox 3">
            <a:extLst>
              <a:ext uri="{FF2B5EF4-FFF2-40B4-BE49-F238E27FC236}">
                <a16:creationId xmlns:a16="http://schemas.microsoft.com/office/drawing/2014/main" id="{9ED1C66F-BBD6-E7E2-F6C9-20771C932799}"/>
              </a:ext>
            </a:extLst>
          </p:cNvPr>
          <p:cNvSpPr txBox="1"/>
          <p:nvPr/>
        </p:nvSpPr>
        <p:spPr>
          <a:xfrm>
            <a:off x="7254862" y="4587103"/>
            <a:ext cx="4228315" cy="1077218"/>
          </a:xfrm>
          <a:prstGeom prst="rect">
            <a:avLst/>
          </a:prstGeom>
          <a:noFill/>
          <a:ln>
            <a:solidFill>
              <a:schemeClr val="accent1"/>
            </a:solidFill>
          </a:ln>
        </p:spPr>
        <p:txBody>
          <a:bodyPr wrap="square" rtlCol="0">
            <a:spAutoFit/>
          </a:bodyPr>
          <a:lstStyle/>
          <a:p>
            <a:pPr algn="ctr"/>
            <a:r>
              <a:rPr lang="en-US" sz="3200" dirty="0"/>
              <a:t>Skills demos! </a:t>
            </a:r>
            <a:br>
              <a:rPr lang="en-US" sz="3200" dirty="0"/>
            </a:br>
            <a:r>
              <a:rPr lang="en-US" sz="3200" dirty="0"/>
              <a:t>(2 per group)</a:t>
            </a:r>
          </a:p>
        </p:txBody>
      </p:sp>
      <p:pic>
        <p:nvPicPr>
          <p:cNvPr id="5" name="Picture 2" descr="Prime Video: Spongebob Squarepants Season 8">
            <a:extLst>
              <a:ext uri="{FF2B5EF4-FFF2-40B4-BE49-F238E27FC236}">
                <a16:creationId xmlns:a16="http://schemas.microsoft.com/office/drawing/2014/main" id="{AF9A1C11-62CB-87D0-82E2-B77E47B09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77"/>
          <a:stretch/>
        </p:blipFill>
        <p:spPr bwMode="auto">
          <a:xfrm>
            <a:off x="6589034" y="482032"/>
            <a:ext cx="5376634" cy="357772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EE0E5925-8023-ADBA-1DB7-4CD1A89948EE}"/>
              </a:ext>
            </a:extLst>
          </p:cNvPr>
          <p:cNvSpPr/>
          <p:nvPr/>
        </p:nvSpPr>
        <p:spPr>
          <a:xfrm>
            <a:off x="133075" y="5383922"/>
            <a:ext cx="3763819" cy="584338"/>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FD7CC29-43BF-7A38-1D32-09FC2B47C42E}"/>
              </a:ext>
            </a:extLst>
          </p:cNvPr>
          <p:cNvCxnSpPr>
            <a:cxnSpLocks/>
          </p:cNvCxnSpPr>
          <p:nvPr/>
        </p:nvCxnSpPr>
        <p:spPr>
          <a:xfrm flipH="1">
            <a:off x="4057491" y="5445413"/>
            <a:ext cx="2271221" cy="183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B192F0-11DC-907A-DE91-BDB8E0C96F9A}"/>
              </a:ext>
            </a:extLst>
          </p:cNvPr>
          <p:cNvSpPr txBox="1"/>
          <p:nvPr/>
        </p:nvSpPr>
        <p:spPr>
          <a:xfrm>
            <a:off x="6113087" y="3559701"/>
            <a:ext cx="5671129" cy="2677656"/>
          </a:xfrm>
          <a:prstGeom prst="rect">
            <a:avLst/>
          </a:prstGeom>
          <a:solidFill>
            <a:schemeClr val="bg1"/>
          </a:solidFill>
          <a:ln w="76200">
            <a:solidFill>
              <a:schemeClr val="accent1"/>
            </a:solidFill>
          </a:ln>
        </p:spPr>
        <p:txBody>
          <a:bodyPr wrap="square" rtlCol="0">
            <a:spAutoFit/>
          </a:bodyPr>
          <a:lstStyle/>
          <a:p>
            <a:r>
              <a:rPr lang="en-US" sz="2800" b="1" dirty="0"/>
              <a:t>DRESS APPROPRIATELY!</a:t>
            </a:r>
            <a:br>
              <a:rPr lang="en-US" sz="2800" dirty="0"/>
            </a:br>
            <a:r>
              <a:rPr lang="en-US" sz="2800" dirty="0"/>
              <a:t>Dress for all weather, pollen, and presence of poison oak. </a:t>
            </a:r>
          </a:p>
          <a:p>
            <a:r>
              <a:rPr lang="en-US" sz="2800" i="1" dirty="0"/>
              <a:t>Close toed shoes, long pants, sunscreen, bandanna to cover face for allergies.. </a:t>
            </a:r>
            <a:r>
              <a:rPr lang="en-US" sz="2800" i="1" dirty="0" err="1"/>
              <a:t>etc</a:t>
            </a:r>
            <a:endParaRPr lang="en-US" sz="2800" i="1" dirty="0"/>
          </a:p>
        </p:txBody>
      </p:sp>
    </p:spTree>
    <p:extLst>
      <p:ext uri="{BB962C8B-B14F-4D97-AF65-F5344CB8AC3E}">
        <p14:creationId xmlns:p14="http://schemas.microsoft.com/office/powerpoint/2010/main" val="2060107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612" y="251036"/>
            <a:ext cx="10772775" cy="1658198"/>
          </a:xfrm>
        </p:spPr>
        <p:txBody>
          <a:bodyPr/>
          <a:lstStyle/>
          <a:p>
            <a:r>
              <a:rPr lang="en-US" dirty="0"/>
              <a:t>Behavioral Ecology	</a:t>
            </a:r>
          </a:p>
        </p:txBody>
      </p:sp>
      <p:sp>
        <p:nvSpPr>
          <p:cNvPr id="3" name="Content Placeholder 2"/>
          <p:cNvSpPr>
            <a:spLocks noGrp="1"/>
          </p:cNvSpPr>
          <p:nvPr>
            <p:ph idx="1"/>
          </p:nvPr>
        </p:nvSpPr>
        <p:spPr>
          <a:xfrm>
            <a:off x="516637" y="1909234"/>
            <a:ext cx="6707123" cy="4595284"/>
          </a:xfrm>
        </p:spPr>
        <p:txBody>
          <a:bodyPr>
            <a:normAutofit fontScale="92500" lnSpcReduction="20000"/>
          </a:bodyPr>
          <a:lstStyle/>
          <a:p>
            <a:r>
              <a:rPr lang="en-US" sz="3200" dirty="0"/>
              <a:t>Study of the ecological and evolutionary basis for behavior.</a:t>
            </a:r>
          </a:p>
          <a:p>
            <a:endParaRPr lang="en-US" sz="3200" dirty="0"/>
          </a:p>
          <a:p>
            <a:r>
              <a:rPr lang="en-US" sz="3200" dirty="0"/>
              <a:t>Behavioral studies can help us better understand interactions</a:t>
            </a:r>
          </a:p>
          <a:p>
            <a:pPr lvl="1"/>
            <a:r>
              <a:rPr lang="en-US" sz="3200" dirty="0">
                <a:solidFill>
                  <a:schemeClr val="accent1"/>
                </a:solidFill>
              </a:rPr>
              <a:t>Within species (Intraspecific)</a:t>
            </a:r>
          </a:p>
          <a:p>
            <a:pPr lvl="1"/>
            <a:r>
              <a:rPr lang="en-US" sz="3200" dirty="0">
                <a:solidFill>
                  <a:schemeClr val="accent1"/>
                </a:solidFill>
              </a:rPr>
              <a:t>Between species (Interspecific)</a:t>
            </a:r>
          </a:p>
          <a:p>
            <a:pPr lvl="1"/>
            <a:endParaRPr lang="en-US" sz="3200" dirty="0"/>
          </a:p>
          <a:p>
            <a:r>
              <a:rPr lang="en-US" sz="3200" dirty="0"/>
              <a:t>Studies of invasive species can help us predict the spread or damage of a new invader</a:t>
            </a:r>
            <a:r>
              <a:rPr lang="en-US" dirty="0"/>
              <a:t>.</a:t>
            </a:r>
          </a:p>
        </p:txBody>
      </p:sp>
      <p:pic>
        <p:nvPicPr>
          <p:cNvPr id="7170" name="Picture 2" descr="Pin on Everybody can see">
            <a:extLst>
              <a:ext uri="{FF2B5EF4-FFF2-40B4-BE49-F238E27FC236}">
                <a16:creationId xmlns:a16="http://schemas.microsoft.com/office/drawing/2014/main" id="{DCB21DB4-E72C-4FBA-B4F6-88E3B6DFB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969" y="1096856"/>
            <a:ext cx="4282393" cy="5042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170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611" y="-349106"/>
            <a:ext cx="10772775" cy="1658198"/>
          </a:xfrm>
        </p:spPr>
        <p:txBody>
          <a:bodyPr>
            <a:normAutofit/>
          </a:bodyPr>
          <a:lstStyle/>
          <a:p>
            <a:pPr algn="ctr"/>
            <a:r>
              <a:rPr lang="en-US" dirty="0"/>
              <a:t>Behavior and Invasion</a:t>
            </a:r>
          </a:p>
        </p:txBody>
      </p:sp>
      <p:sp>
        <p:nvSpPr>
          <p:cNvPr id="3" name="Content Placeholder 2"/>
          <p:cNvSpPr>
            <a:spLocks noGrp="1"/>
          </p:cNvSpPr>
          <p:nvPr>
            <p:ph idx="1"/>
          </p:nvPr>
        </p:nvSpPr>
        <p:spPr>
          <a:xfrm>
            <a:off x="145472" y="4661362"/>
            <a:ext cx="12170485" cy="1988821"/>
          </a:xfrm>
        </p:spPr>
        <p:txBody>
          <a:bodyPr>
            <a:normAutofit/>
          </a:bodyPr>
          <a:lstStyle/>
          <a:p>
            <a:r>
              <a:rPr lang="en-US" sz="3600" b="1" dirty="0"/>
              <a:t>Agonistic Behavior </a:t>
            </a:r>
            <a:r>
              <a:rPr lang="en-US" sz="3600" dirty="0"/>
              <a:t>- Aggressive behavior between members of the same or different species.</a:t>
            </a:r>
          </a:p>
          <a:p>
            <a:pPr lvl="1"/>
            <a:r>
              <a:rPr lang="en-US" sz="3200" dirty="0"/>
              <a:t>A large part of invasive species’ impact on ecosystem where they are introduced. </a:t>
            </a:r>
          </a:p>
          <a:p>
            <a:pPr marL="4572" lvl="1" indent="0">
              <a:buNone/>
            </a:pPr>
            <a:endParaRPr lang="en-US" dirty="0"/>
          </a:p>
          <a:p>
            <a:pPr lvl="1"/>
            <a:endParaRPr lang="en-US" sz="2000" dirty="0"/>
          </a:p>
          <a:p>
            <a:pPr lvl="1"/>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94" y="1091137"/>
            <a:ext cx="5686425" cy="3298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2179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611" y="-349106"/>
            <a:ext cx="10772775" cy="1658198"/>
          </a:xfrm>
        </p:spPr>
        <p:txBody>
          <a:bodyPr>
            <a:normAutofit/>
          </a:bodyPr>
          <a:lstStyle/>
          <a:p>
            <a:pPr algn="ctr"/>
            <a:r>
              <a:rPr lang="en-US" dirty="0"/>
              <a:t>Behavior and Invasion</a:t>
            </a:r>
          </a:p>
        </p:txBody>
      </p:sp>
      <p:sp>
        <p:nvSpPr>
          <p:cNvPr id="3" name="Content Placeholder 2"/>
          <p:cNvSpPr>
            <a:spLocks noGrp="1"/>
          </p:cNvSpPr>
          <p:nvPr>
            <p:ph idx="1"/>
          </p:nvPr>
        </p:nvSpPr>
        <p:spPr>
          <a:xfrm>
            <a:off x="173180" y="4776111"/>
            <a:ext cx="11845636" cy="1988821"/>
          </a:xfrm>
        </p:spPr>
        <p:txBody>
          <a:bodyPr>
            <a:normAutofit lnSpcReduction="10000"/>
          </a:bodyPr>
          <a:lstStyle/>
          <a:p>
            <a:r>
              <a:rPr lang="en-US" sz="4000" b="1" dirty="0"/>
              <a:t>Foraging Behavior </a:t>
            </a:r>
            <a:r>
              <a:rPr lang="en-US" sz="4000" dirty="0"/>
              <a:t>- Any behavior used to find food.</a:t>
            </a:r>
          </a:p>
          <a:p>
            <a:pPr lvl="1"/>
            <a:r>
              <a:rPr lang="en-US" sz="3600" dirty="0"/>
              <a:t>Unknown how invasive species foraging behaviors contribute to their persistence in new environments and competition with natives</a:t>
            </a:r>
          </a:p>
          <a:p>
            <a:pPr marL="4572" lvl="1" indent="0">
              <a:buNone/>
            </a:pPr>
            <a:endParaRPr lang="en-US" dirty="0"/>
          </a:p>
          <a:p>
            <a:pPr lvl="1"/>
            <a:endParaRPr lang="en-US" sz="2000" dirty="0"/>
          </a:p>
          <a:p>
            <a:pPr lvl="1"/>
            <a:endParaRPr lang="en-US" dirty="0"/>
          </a:p>
        </p:txBody>
      </p:sp>
      <p:pic>
        <p:nvPicPr>
          <p:cNvPr id="5" name="Picture 4" descr="Foraging Behavior in Birds – Whispering Pines Pet Clinic">
            <a:extLst>
              <a:ext uri="{FF2B5EF4-FFF2-40B4-BE49-F238E27FC236}">
                <a16:creationId xmlns:a16="http://schemas.microsoft.com/office/drawing/2014/main" id="{4DA07CDE-7DDD-006C-0354-C5B812A2C736}"/>
              </a:ext>
            </a:extLst>
          </p:cNvPr>
          <p:cNvPicPr>
            <a:picLocks noChangeAspect="1"/>
          </p:cNvPicPr>
          <p:nvPr/>
        </p:nvPicPr>
        <p:blipFill>
          <a:blip r:embed="rId2"/>
          <a:stretch>
            <a:fillRect/>
          </a:stretch>
        </p:blipFill>
        <p:spPr>
          <a:xfrm>
            <a:off x="3915161" y="1032561"/>
            <a:ext cx="4351380" cy="3258579"/>
          </a:xfrm>
          <a:prstGeom prst="rect">
            <a:avLst/>
          </a:prstGeom>
        </p:spPr>
      </p:pic>
    </p:spTree>
    <p:extLst>
      <p:ext uri="{BB962C8B-B14F-4D97-AF65-F5344CB8AC3E}">
        <p14:creationId xmlns:p14="http://schemas.microsoft.com/office/powerpoint/2010/main" val="413022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611" y="-349106"/>
            <a:ext cx="10772775" cy="1658198"/>
          </a:xfrm>
        </p:spPr>
        <p:txBody>
          <a:bodyPr>
            <a:normAutofit/>
          </a:bodyPr>
          <a:lstStyle/>
          <a:p>
            <a:pPr algn="ctr"/>
            <a:r>
              <a:rPr lang="en-US" dirty="0"/>
              <a:t>Behavior and Invasion</a:t>
            </a:r>
          </a:p>
        </p:txBody>
      </p:sp>
      <p:sp>
        <p:nvSpPr>
          <p:cNvPr id="3" name="Content Placeholder 2"/>
          <p:cNvSpPr>
            <a:spLocks noGrp="1"/>
          </p:cNvSpPr>
          <p:nvPr>
            <p:ph idx="1"/>
          </p:nvPr>
        </p:nvSpPr>
        <p:spPr>
          <a:xfrm>
            <a:off x="411480" y="4599016"/>
            <a:ext cx="11759005" cy="1988821"/>
          </a:xfrm>
        </p:spPr>
        <p:txBody>
          <a:bodyPr>
            <a:normAutofit lnSpcReduction="10000"/>
          </a:bodyPr>
          <a:lstStyle/>
          <a:p>
            <a:pPr marL="0" indent="0">
              <a:buClr>
                <a:schemeClr val="tx1">
                  <a:lumMod val="25000"/>
                  <a:lumOff val="75000"/>
                </a:schemeClr>
              </a:buClr>
              <a:buNone/>
            </a:pPr>
            <a:r>
              <a:rPr lang="en-US" sz="3600" b="1" dirty="0"/>
              <a:t>Reproductive Behavior </a:t>
            </a:r>
            <a:r>
              <a:rPr lang="en-US" sz="3600" dirty="0"/>
              <a:t>– </a:t>
            </a:r>
            <a:r>
              <a:rPr lang="en-US" sz="3200" dirty="0"/>
              <a:t>Any behavior used to attract mates</a:t>
            </a:r>
            <a:endParaRPr lang="en-US" sz="3600" dirty="0"/>
          </a:p>
          <a:p>
            <a:pPr marL="457200" lvl="1" indent="0">
              <a:buClr>
                <a:schemeClr val="tx1">
                  <a:lumMod val="25000"/>
                  <a:lumOff val="75000"/>
                </a:schemeClr>
              </a:buClr>
              <a:buNone/>
            </a:pPr>
            <a:r>
              <a:rPr lang="en-US" sz="3200" dirty="0"/>
              <a:t>Invasive species reproduce rapidly in novel environments.</a:t>
            </a:r>
          </a:p>
          <a:p>
            <a:pPr marL="457200" lvl="1" indent="0">
              <a:buClr>
                <a:schemeClr val="tx1">
                  <a:lumMod val="25000"/>
                  <a:lumOff val="75000"/>
                </a:schemeClr>
              </a:buClr>
              <a:buNone/>
            </a:pPr>
            <a:r>
              <a:rPr lang="en-US" sz="3200" dirty="0"/>
              <a:t>Why? This is different for every species. </a:t>
            </a:r>
          </a:p>
          <a:p>
            <a:pPr marL="457200" lvl="1" indent="0">
              <a:buClr>
                <a:schemeClr val="tx1">
                  <a:lumMod val="25000"/>
                  <a:lumOff val="75000"/>
                </a:schemeClr>
              </a:buClr>
              <a:buNone/>
            </a:pPr>
            <a:r>
              <a:rPr lang="en-US" sz="3200" dirty="0"/>
              <a:t>Much of it may have to do with a lack of natural predators.</a:t>
            </a:r>
          </a:p>
          <a:p>
            <a:pPr marL="4572" lvl="1" indent="0">
              <a:buNone/>
            </a:pPr>
            <a:endParaRPr lang="en-US" dirty="0"/>
          </a:p>
          <a:p>
            <a:pPr lvl="1"/>
            <a:endParaRPr lang="en-US" sz="2000" dirty="0"/>
          </a:p>
          <a:p>
            <a:pPr lvl="1"/>
            <a:endParaRPr lang="en-US" dirty="0"/>
          </a:p>
        </p:txBody>
      </p:sp>
      <p:pic>
        <p:nvPicPr>
          <p:cNvPr id="6" name="Picture 6" descr="http://z6mag.com/wp-content/uploads/2012/04/bowerbird-nest.jpg">
            <a:extLst>
              <a:ext uri="{FF2B5EF4-FFF2-40B4-BE49-F238E27FC236}">
                <a16:creationId xmlns:a16="http://schemas.microsoft.com/office/drawing/2014/main" id="{76FC5084-FF95-49FF-95C6-66255499E7DE}"/>
              </a:ext>
            </a:extLst>
          </p:cNvPr>
          <p:cNvPicPr>
            <a:picLocks noChangeAspect="1" noChangeArrowheads="1"/>
          </p:cNvPicPr>
          <p:nvPr/>
        </p:nvPicPr>
        <p:blipFill>
          <a:blip r:embed="rId2"/>
          <a:srcRect/>
          <a:stretch>
            <a:fillRect/>
          </a:stretch>
        </p:blipFill>
        <p:spPr bwMode="auto">
          <a:xfrm>
            <a:off x="2975507" y="969560"/>
            <a:ext cx="6236744" cy="3464858"/>
          </a:xfrm>
          <a:prstGeom prst="rect">
            <a:avLst/>
          </a:prstGeom>
          <a:noFill/>
        </p:spPr>
      </p:pic>
    </p:spTree>
    <p:extLst>
      <p:ext uri="{BB962C8B-B14F-4D97-AF65-F5344CB8AC3E}">
        <p14:creationId xmlns:p14="http://schemas.microsoft.com/office/powerpoint/2010/main" val="4196498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20F7E03-D875-4A13-9514-FEAC1AF58601}"/>
              </a:ext>
            </a:extLst>
          </p:cNvPr>
          <p:cNvGraphicFramePr>
            <a:graphicFrameLocks noGrp="1"/>
          </p:cNvGraphicFramePr>
          <p:nvPr>
            <p:extLst>
              <p:ext uri="{D42A27DB-BD31-4B8C-83A1-F6EECF244321}">
                <p14:modId xmlns:p14="http://schemas.microsoft.com/office/powerpoint/2010/main" val="622116072"/>
              </p:ext>
            </p:extLst>
          </p:nvPr>
        </p:nvGraphicFramePr>
        <p:xfrm>
          <a:off x="3092450" y="1937171"/>
          <a:ext cx="7668260" cy="4446694"/>
        </p:xfrm>
        <a:graphic>
          <a:graphicData uri="http://schemas.openxmlformats.org/drawingml/2006/table">
            <a:tbl>
              <a:tblPr firstRow="1" bandRow="1">
                <a:tableStyleId>{69CF1AB2-1976-4502-BF36-3FF5EA218861}</a:tableStyleId>
              </a:tblPr>
              <a:tblGrid>
                <a:gridCol w="3834130">
                  <a:extLst>
                    <a:ext uri="{9D8B030D-6E8A-4147-A177-3AD203B41FA5}">
                      <a16:colId xmlns:a16="http://schemas.microsoft.com/office/drawing/2014/main" val="2559405543"/>
                    </a:ext>
                  </a:extLst>
                </a:gridCol>
                <a:gridCol w="3834130">
                  <a:extLst>
                    <a:ext uri="{9D8B030D-6E8A-4147-A177-3AD203B41FA5}">
                      <a16:colId xmlns:a16="http://schemas.microsoft.com/office/drawing/2014/main" val="1250066547"/>
                    </a:ext>
                  </a:extLst>
                </a:gridCol>
              </a:tblGrid>
              <a:tr h="2223347">
                <a:tc>
                  <a:txBody>
                    <a:bodyPr/>
                    <a:lstStyle/>
                    <a:p>
                      <a:pPr algn="ctr"/>
                      <a:r>
                        <a:rPr lang="en-US" sz="4000" b="0" dirty="0"/>
                        <a:t>Causation</a:t>
                      </a:r>
                      <a:br>
                        <a:rPr lang="en-US" sz="4000" b="0" dirty="0"/>
                      </a:br>
                      <a:r>
                        <a:rPr lang="en-US" sz="3200" b="1" i="1" dirty="0"/>
                        <a:t>How</a:t>
                      </a:r>
                      <a:r>
                        <a:rPr lang="en-US" sz="3200" b="0" i="1" dirty="0"/>
                        <a:t> does it work?</a:t>
                      </a:r>
                      <a:endParaRPr lang="en-US" sz="4000" b="0" i="1" dirty="0"/>
                    </a:p>
                  </a:txBody>
                  <a:tcPr anchor="ctr">
                    <a:solidFill>
                      <a:schemeClr val="accent1">
                        <a:lumMod val="40000"/>
                        <a:lumOff val="60000"/>
                      </a:schemeClr>
                    </a:solidFill>
                  </a:tcPr>
                </a:tc>
                <a:tc>
                  <a:txBody>
                    <a:bodyPr/>
                    <a:lstStyle/>
                    <a:p>
                      <a:pPr algn="ctr"/>
                      <a:r>
                        <a:rPr lang="en-US" sz="4000" b="0" dirty="0"/>
                        <a:t>Development</a:t>
                      </a:r>
                    </a:p>
                    <a:p>
                      <a:pPr algn="ctr"/>
                      <a:r>
                        <a:rPr lang="en-US" sz="3200" b="1" i="1" dirty="0"/>
                        <a:t>How</a:t>
                      </a:r>
                      <a:r>
                        <a:rPr lang="en-US" sz="3200" b="0" i="1" dirty="0"/>
                        <a:t> did it develop?</a:t>
                      </a:r>
                    </a:p>
                  </a:txBody>
                  <a:tcPr anchor="ctr">
                    <a:solidFill>
                      <a:schemeClr val="accent3">
                        <a:lumMod val="40000"/>
                        <a:lumOff val="60000"/>
                      </a:schemeClr>
                    </a:solidFill>
                  </a:tcPr>
                </a:tc>
                <a:extLst>
                  <a:ext uri="{0D108BD9-81ED-4DB2-BD59-A6C34878D82A}">
                    <a16:rowId xmlns:a16="http://schemas.microsoft.com/office/drawing/2014/main" val="1180813573"/>
                  </a:ext>
                </a:extLst>
              </a:tr>
              <a:tr h="2223347">
                <a:tc>
                  <a:txBody>
                    <a:bodyPr/>
                    <a:lstStyle/>
                    <a:p>
                      <a:pPr algn="ctr"/>
                      <a:r>
                        <a:rPr lang="en-US" sz="4000" dirty="0"/>
                        <a:t>Function</a:t>
                      </a:r>
                    </a:p>
                    <a:p>
                      <a:pPr algn="ctr"/>
                      <a:r>
                        <a:rPr lang="en-US" sz="3200" b="1" i="1" dirty="0"/>
                        <a:t>Why</a:t>
                      </a:r>
                      <a:r>
                        <a:rPr lang="en-US" sz="3200" i="1" dirty="0"/>
                        <a:t> do they do it?</a:t>
                      </a:r>
                    </a:p>
                  </a:txBody>
                  <a:tcPr anchor="ctr">
                    <a:solidFill>
                      <a:schemeClr val="accent1">
                        <a:lumMod val="60000"/>
                        <a:lumOff val="40000"/>
                      </a:schemeClr>
                    </a:solidFill>
                  </a:tcPr>
                </a:tc>
                <a:tc>
                  <a:txBody>
                    <a:bodyPr/>
                    <a:lstStyle/>
                    <a:p>
                      <a:pPr algn="ctr"/>
                      <a:r>
                        <a:rPr lang="en-US" sz="4000" dirty="0"/>
                        <a:t>Evolution</a:t>
                      </a:r>
                    </a:p>
                    <a:p>
                      <a:pPr algn="ctr"/>
                      <a:r>
                        <a:rPr lang="en-US" sz="3200" b="1" i="1" dirty="0"/>
                        <a:t>Why</a:t>
                      </a:r>
                      <a:r>
                        <a:rPr lang="en-US" sz="3200" i="1" dirty="0"/>
                        <a:t> did it evolve?</a:t>
                      </a:r>
                    </a:p>
                  </a:txBody>
                  <a:tcPr anchor="ctr">
                    <a:solidFill>
                      <a:schemeClr val="accent3">
                        <a:lumMod val="60000"/>
                        <a:lumOff val="40000"/>
                      </a:schemeClr>
                    </a:solidFill>
                  </a:tcPr>
                </a:tc>
                <a:extLst>
                  <a:ext uri="{0D108BD9-81ED-4DB2-BD59-A6C34878D82A}">
                    <a16:rowId xmlns:a16="http://schemas.microsoft.com/office/drawing/2014/main" val="2137582779"/>
                  </a:ext>
                </a:extLst>
              </a:tr>
            </a:tbl>
          </a:graphicData>
        </a:graphic>
      </p:graphicFrame>
      <p:sp>
        <p:nvSpPr>
          <p:cNvPr id="5" name="TextBox 4">
            <a:extLst>
              <a:ext uri="{FF2B5EF4-FFF2-40B4-BE49-F238E27FC236}">
                <a16:creationId xmlns:a16="http://schemas.microsoft.com/office/drawing/2014/main" id="{14CF5E23-DE7D-4B52-91F5-DEA34B659EAD}"/>
              </a:ext>
            </a:extLst>
          </p:cNvPr>
          <p:cNvSpPr txBox="1"/>
          <p:nvPr/>
        </p:nvSpPr>
        <p:spPr>
          <a:xfrm>
            <a:off x="440690" y="4972616"/>
            <a:ext cx="2651760" cy="646331"/>
          </a:xfrm>
          <a:prstGeom prst="rect">
            <a:avLst/>
          </a:prstGeom>
          <a:noFill/>
        </p:spPr>
        <p:txBody>
          <a:bodyPr wrap="square" rtlCol="0">
            <a:spAutoFit/>
          </a:bodyPr>
          <a:lstStyle/>
          <a:p>
            <a:pPr algn="ctr"/>
            <a:r>
              <a:rPr lang="en-US" sz="3600" dirty="0"/>
              <a:t>Ultimate</a:t>
            </a:r>
          </a:p>
        </p:txBody>
      </p:sp>
      <p:sp>
        <p:nvSpPr>
          <p:cNvPr id="6" name="TextBox 5">
            <a:extLst>
              <a:ext uri="{FF2B5EF4-FFF2-40B4-BE49-F238E27FC236}">
                <a16:creationId xmlns:a16="http://schemas.microsoft.com/office/drawing/2014/main" id="{471C90DB-6292-4140-B8E4-1FB1B74938B1}"/>
              </a:ext>
            </a:extLst>
          </p:cNvPr>
          <p:cNvSpPr txBox="1"/>
          <p:nvPr/>
        </p:nvSpPr>
        <p:spPr>
          <a:xfrm>
            <a:off x="440690" y="2808562"/>
            <a:ext cx="2651760" cy="646331"/>
          </a:xfrm>
          <a:prstGeom prst="rect">
            <a:avLst/>
          </a:prstGeom>
          <a:noFill/>
        </p:spPr>
        <p:txBody>
          <a:bodyPr wrap="square" rtlCol="0">
            <a:spAutoFit/>
          </a:bodyPr>
          <a:lstStyle/>
          <a:p>
            <a:pPr algn="ctr"/>
            <a:r>
              <a:rPr lang="en-US" sz="3600" dirty="0"/>
              <a:t>Proximate</a:t>
            </a:r>
          </a:p>
        </p:txBody>
      </p:sp>
      <p:sp>
        <p:nvSpPr>
          <p:cNvPr id="7" name="TextBox 6">
            <a:extLst>
              <a:ext uri="{FF2B5EF4-FFF2-40B4-BE49-F238E27FC236}">
                <a16:creationId xmlns:a16="http://schemas.microsoft.com/office/drawing/2014/main" id="{A123F9BC-06F2-4FC8-9CD4-3F20695CC3C1}"/>
              </a:ext>
            </a:extLst>
          </p:cNvPr>
          <p:cNvSpPr txBox="1"/>
          <p:nvPr/>
        </p:nvSpPr>
        <p:spPr>
          <a:xfrm>
            <a:off x="3658871" y="1102783"/>
            <a:ext cx="2651760" cy="646331"/>
          </a:xfrm>
          <a:prstGeom prst="rect">
            <a:avLst/>
          </a:prstGeom>
          <a:noFill/>
        </p:spPr>
        <p:txBody>
          <a:bodyPr wrap="square" rtlCol="0">
            <a:spAutoFit/>
          </a:bodyPr>
          <a:lstStyle/>
          <a:p>
            <a:pPr algn="ctr"/>
            <a:r>
              <a:rPr lang="en-US" sz="3600" dirty="0"/>
              <a:t>Single form</a:t>
            </a:r>
          </a:p>
        </p:txBody>
      </p:sp>
      <p:sp>
        <p:nvSpPr>
          <p:cNvPr id="8" name="TextBox 7">
            <a:extLst>
              <a:ext uri="{FF2B5EF4-FFF2-40B4-BE49-F238E27FC236}">
                <a16:creationId xmlns:a16="http://schemas.microsoft.com/office/drawing/2014/main" id="{988C497F-4505-403C-A2AA-EC9F9B1A781F}"/>
              </a:ext>
            </a:extLst>
          </p:cNvPr>
          <p:cNvSpPr txBox="1"/>
          <p:nvPr/>
        </p:nvSpPr>
        <p:spPr>
          <a:xfrm>
            <a:off x="7207250" y="1102783"/>
            <a:ext cx="3352800" cy="646331"/>
          </a:xfrm>
          <a:prstGeom prst="rect">
            <a:avLst/>
          </a:prstGeom>
          <a:noFill/>
        </p:spPr>
        <p:txBody>
          <a:bodyPr wrap="square" rtlCol="0">
            <a:spAutoFit/>
          </a:bodyPr>
          <a:lstStyle/>
          <a:p>
            <a:pPr algn="ctr"/>
            <a:r>
              <a:rPr lang="en-US" sz="3600" dirty="0"/>
              <a:t>Historical series</a:t>
            </a:r>
          </a:p>
        </p:txBody>
      </p:sp>
      <p:sp>
        <p:nvSpPr>
          <p:cNvPr id="9" name="Rectangle 2">
            <a:extLst>
              <a:ext uri="{FF2B5EF4-FFF2-40B4-BE49-F238E27FC236}">
                <a16:creationId xmlns:a16="http://schemas.microsoft.com/office/drawing/2014/main" id="{7D847418-EAB9-4103-A924-CA2BEA488703}"/>
              </a:ext>
            </a:extLst>
          </p:cNvPr>
          <p:cNvSpPr>
            <a:spLocks noGrp="1" noChangeArrowheads="1"/>
          </p:cNvSpPr>
          <p:nvPr>
            <p:ph type="title"/>
          </p:nvPr>
        </p:nvSpPr>
        <p:spPr>
          <a:xfrm>
            <a:off x="3092450" y="245533"/>
            <a:ext cx="8229600" cy="857250"/>
          </a:xfrm>
        </p:spPr>
        <p:txBody>
          <a:bodyPr>
            <a:normAutofit/>
          </a:bodyPr>
          <a:lstStyle/>
          <a:p>
            <a:pPr eaLnBrk="1" hangingPunct="1"/>
            <a:r>
              <a:rPr lang="en-US" altLang="en-US" dirty="0"/>
              <a:t>Tinbergen’s 4 Questions</a:t>
            </a:r>
          </a:p>
        </p:txBody>
      </p:sp>
    </p:spTree>
    <p:extLst>
      <p:ext uri="{BB962C8B-B14F-4D97-AF65-F5344CB8AC3E}">
        <p14:creationId xmlns:p14="http://schemas.microsoft.com/office/powerpoint/2010/main" val="2646938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20F7E03-D875-4A13-9514-FEAC1AF58601}"/>
              </a:ext>
            </a:extLst>
          </p:cNvPr>
          <p:cNvGraphicFramePr>
            <a:graphicFrameLocks noGrp="1"/>
          </p:cNvGraphicFramePr>
          <p:nvPr>
            <p:extLst>
              <p:ext uri="{D42A27DB-BD31-4B8C-83A1-F6EECF244321}">
                <p14:modId xmlns:p14="http://schemas.microsoft.com/office/powerpoint/2010/main" val="4175086384"/>
              </p:ext>
            </p:extLst>
          </p:nvPr>
        </p:nvGraphicFramePr>
        <p:xfrm>
          <a:off x="3092450" y="1957953"/>
          <a:ext cx="7668260" cy="4446694"/>
        </p:xfrm>
        <a:graphic>
          <a:graphicData uri="http://schemas.openxmlformats.org/drawingml/2006/table">
            <a:tbl>
              <a:tblPr firstRow="1" bandRow="1">
                <a:tableStyleId>{69CF1AB2-1976-4502-BF36-3FF5EA218861}</a:tableStyleId>
              </a:tblPr>
              <a:tblGrid>
                <a:gridCol w="3834130">
                  <a:extLst>
                    <a:ext uri="{9D8B030D-6E8A-4147-A177-3AD203B41FA5}">
                      <a16:colId xmlns:a16="http://schemas.microsoft.com/office/drawing/2014/main" val="2559405543"/>
                    </a:ext>
                  </a:extLst>
                </a:gridCol>
                <a:gridCol w="3834130">
                  <a:extLst>
                    <a:ext uri="{9D8B030D-6E8A-4147-A177-3AD203B41FA5}">
                      <a16:colId xmlns:a16="http://schemas.microsoft.com/office/drawing/2014/main" val="1250066547"/>
                    </a:ext>
                  </a:extLst>
                </a:gridCol>
              </a:tblGrid>
              <a:tr h="2223347">
                <a:tc>
                  <a:txBody>
                    <a:bodyPr/>
                    <a:lstStyle/>
                    <a:p>
                      <a:pPr algn="ctr"/>
                      <a:r>
                        <a:rPr lang="en-US" sz="4000" b="0" dirty="0"/>
                        <a:t>Causation</a:t>
                      </a:r>
                      <a:br>
                        <a:rPr lang="en-US" sz="4000" b="0" dirty="0"/>
                      </a:br>
                      <a:r>
                        <a:rPr lang="en-US" sz="3200" b="0" i="1" dirty="0"/>
                        <a:t>What stimulus led to this behavior? </a:t>
                      </a:r>
                      <a:endParaRPr lang="en-US" sz="4000" b="0" i="1" dirty="0"/>
                    </a:p>
                  </a:txBody>
                  <a:tcPr anchor="ctr">
                    <a:solidFill>
                      <a:schemeClr val="accent1">
                        <a:lumMod val="40000"/>
                        <a:lumOff val="60000"/>
                      </a:schemeClr>
                    </a:solidFill>
                  </a:tcPr>
                </a:tc>
                <a:tc>
                  <a:txBody>
                    <a:bodyPr/>
                    <a:lstStyle/>
                    <a:p>
                      <a:pPr algn="ctr"/>
                      <a:r>
                        <a:rPr lang="en-US" sz="4000" b="0" dirty="0"/>
                        <a:t>Development</a:t>
                      </a:r>
                    </a:p>
                    <a:p>
                      <a:pPr algn="ctr"/>
                      <a:r>
                        <a:rPr lang="en-US" sz="3200" b="0" i="1" dirty="0"/>
                        <a:t>How did it develop?</a:t>
                      </a:r>
                    </a:p>
                  </a:txBody>
                  <a:tcPr anchor="ctr">
                    <a:solidFill>
                      <a:schemeClr val="accent3">
                        <a:lumMod val="40000"/>
                        <a:lumOff val="60000"/>
                      </a:schemeClr>
                    </a:solidFill>
                  </a:tcPr>
                </a:tc>
                <a:extLst>
                  <a:ext uri="{0D108BD9-81ED-4DB2-BD59-A6C34878D82A}">
                    <a16:rowId xmlns:a16="http://schemas.microsoft.com/office/drawing/2014/main" val="1180813573"/>
                  </a:ext>
                </a:extLst>
              </a:tr>
              <a:tr h="2223347">
                <a:tc>
                  <a:txBody>
                    <a:bodyPr/>
                    <a:lstStyle/>
                    <a:p>
                      <a:pPr algn="ctr"/>
                      <a:r>
                        <a:rPr lang="en-US" sz="4000" dirty="0"/>
                        <a:t>Function</a:t>
                      </a:r>
                    </a:p>
                    <a:p>
                      <a:pPr algn="ctr"/>
                      <a:r>
                        <a:rPr lang="en-US" sz="3200" i="1" dirty="0"/>
                        <a:t>Why do they do it?</a:t>
                      </a:r>
                    </a:p>
                  </a:txBody>
                  <a:tcPr anchor="ctr">
                    <a:solidFill>
                      <a:schemeClr val="accent1">
                        <a:lumMod val="60000"/>
                        <a:lumOff val="40000"/>
                      </a:schemeClr>
                    </a:solidFill>
                  </a:tcPr>
                </a:tc>
                <a:tc>
                  <a:txBody>
                    <a:bodyPr/>
                    <a:lstStyle/>
                    <a:p>
                      <a:pPr algn="ctr"/>
                      <a:r>
                        <a:rPr lang="en-US" sz="4000" dirty="0"/>
                        <a:t>Evolution</a:t>
                      </a:r>
                    </a:p>
                    <a:p>
                      <a:pPr algn="ctr"/>
                      <a:r>
                        <a:rPr lang="en-US" sz="3200" i="1" dirty="0"/>
                        <a:t>Why did it evolve?</a:t>
                      </a:r>
                    </a:p>
                  </a:txBody>
                  <a:tcPr anchor="ctr">
                    <a:solidFill>
                      <a:schemeClr val="accent3">
                        <a:lumMod val="60000"/>
                        <a:lumOff val="40000"/>
                      </a:schemeClr>
                    </a:solidFill>
                  </a:tcPr>
                </a:tc>
                <a:extLst>
                  <a:ext uri="{0D108BD9-81ED-4DB2-BD59-A6C34878D82A}">
                    <a16:rowId xmlns:a16="http://schemas.microsoft.com/office/drawing/2014/main" val="2137582779"/>
                  </a:ext>
                </a:extLst>
              </a:tr>
            </a:tbl>
          </a:graphicData>
        </a:graphic>
      </p:graphicFrame>
      <p:sp>
        <p:nvSpPr>
          <p:cNvPr id="9" name="Rectangle 2">
            <a:extLst>
              <a:ext uri="{FF2B5EF4-FFF2-40B4-BE49-F238E27FC236}">
                <a16:creationId xmlns:a16="http://schemas.microsoft.com/office/drawing/2014/main" id="{7D847418-EAB9-4103-A924-CA2BEA488703}"/>
              </a:ext>
            </a:extLst>
          </p:cNvPr>
          <p:cNvSpPr>
            <a:spLocks noGrp="1" noChangeArrowheads="1"/>
          </p:cNvSpPr>
          <p:nvPr>
            <p:ph type="title"/>
          </p:nvPr>
        </p:nvSpPr>
        <p:spPr>
          <a:xfrm>
            <a:off x="3092450" y="245533"/>
            <a:ext cx="8229600" cy="857250"/>
          </a:xfrm>
        </p:spPr>
        <p:txBody>
          <a:bodyPr>
            <a:normAutofit/>
          </a:bodyPr>
          <a:lstStyle/>
          <a:p>
            <a:pPr eaLnBrk="1" hangingPunct="1"/>
            <a:r>
              <a:rPr lang="en-US" altLang="en-US" dirty="0"/>
              <a:t>Tinbergen’s 4 Questions</a:t>
            </a:r>
          </a:p>
        </p:txBody>
      </p:sp>
      <p:sp>
        <p:nvSpPr>
          <p:cNvPr id="2" name="Rectangle 1">
            <a:extLst>
              <a:ext uri="{FF2B5EF4-FFF2-40B4-BE49-F238E27FC236}">
                <a16:creationId xmlns:a16="http://schemas.microsoft.com/office/drawing/2014/main" id="{EE6EDC20-7BD9-43DC-A389-EEB65B4367A2}"/>
              </a:ext>
            </a:extLst>
          </p:cNvPr>
          <p:cNvSpPr/>
          <p:nvPr/>
        </p:nvSpPr>
        <p:spPr>
          <a:xfrm>
            <a:off x="6949440" y="1818144"/>
            <a:ext cx="4183380" cy="4832035"/>
          </a:xfrm>
          <a:prstGeom prst="rect">
            <a:avLst/>
          </a:prstGeom>
          <a:solidFill>
            <a:schemeClr val="bg1">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7A8172-93ED-4011-A934-2D49763328E7}"/>
              </a:ext>
            </a:extLst>
          </p:cNvPr>
          <p:cNvSpPr/>
          <p:nvPr/>
        </p:nvSpPr>
        <p:spPr>
          <a:xfrm>
            <a:off x="2766060" y="4181300"/>
            <a:ext cx="4183380" cy="2232659"/>
          </a:xfrm>
          <a:prstGeom prst="rect">
            <a:avLst/>
          </a:prstGeom>
          <a:solidFill>
            <a:schemeClr val="bg1">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57C174C-7F11-4BB0-8E0B-9C2FFA37CE49}"/>
              </a:ext>
            </a:extLst>
          </p:cNvPr>
          <p:cNvSpPr txBox="1"/>
          <p:nvPr/>
        </p:nvSpPr>
        <p:spPr>
          <a:xfrm>
            <a:off x="440690" y="4993398"/>
            <a:ext cx="2651760" cy="646331"/>
          </a:xfrm>
          <a:prstGeom prst="rect">
            <a:avLst/>
          </a:prstGeom>
          <a:noFill/>
        </p:spPr>
        <p:txBody>
          <a:bodyPr wrap="square" rtlCol="0">
            <a:spAutoFit/>
          </a:bodyPr>
          <a:lstStyle/>
          <a:p>
            <a:pPr algn="ctr"/>
            <a:r>
              <a:rPr lang="en-US" sz="3600" dirty="0"/>
              <a:t>Ultimate</a:t>
            </a:r>
          </a:p>
        </p:txBody>
      </p:sp>
      <p:sp>
        <p:nvSpPr>
          <p:cNvPr id="13" name="TextBox 12">
            <a:extLst>
              <a:ext uri="{FF2B5EF4-FFF2-40B4-BE49-F238E27FC236}">
                <a16:creationId xmlns:a16="http://schemas.microsoft.com/office/drawing/2014/main" id="{0541C208-AE2C-4BD2-8D71-A90FFE803EA0}"/>
              </a:ext>
            </a:extLst>
          </p:cNvPr>
          <p:cNvSpPr txBox="1"/>
          <p:nvPr/>
        </p:nvSpPr>
        <p:spPr>
          <a:xfrm>
            <a:off x="440690" y="2829344"/>
            <a:ext cx="2651760" cy="646331"/>
          </a:xfrm>
          <a:prstGeom prst="rect">
            <a:avLst/>
          </a:prstGeom>
          <a:noFill/>
        </p:spPr>
        <p:txBody>
          <a:bodyPr wrap="square" rtlCol="0">
            <a:spAutoFit/>
          </a:bodyPr>
          <a:lstStyle/>
          <a:p>
            <a:pPr algn="ctr"/>
            <a:r>
              <a:rPr lang="en-US" sz="3600" dirty="0"/>
              <a:t>Proximate</a:t>
            </a:r>
          </a:p>
        </p:txBody>
      </p:sp>
      <p:sp>
        <p:nvSpPr>
          <p:cNvPr id="3" name="TextBox 2">
            <a:extLst>
              <a:ext uri="{FF2B5EF4-FFF2-40B4-BE49-F238E27FC236}">
                <a16:creationId xmlns:a16="http://schemas.microsoft.com/office/drawing/2014/main" id="{7D42A55D-4AE6-08D4-7A88-532927E36F51}"/>
              </a:ext>
            </a:extLst>
          </p:cNvPr>
          <p:cNvSpPr txBox="1"/>
          <p:nvPr/>
        </p:nvSpPr>
        <p:spPr>
          <a:xfrm>
            <a:off x="3658871" y="1102783"/>
            <a:ext cx="2651760" cy="646331"/>
          </a:xfrm>
          <a:prstGeom prst="rect">
            <a:avLst/>
          </a:prstGeom>
          <a:noFill/>
        </p:spPr>
        <p:txBody>
          <a:bodyPr wrap="square" rtlCol="0">
            <a:spAutoFit/>
          </a:bodyPr>
          <a:lstStyle/>
          <a:p>
            <a:pPr algn="ctr"/>
            <a:r>
              <a:rPr lang="en-US" sz="3600" dirty="0"/>
              <a:t>Single form</a:t>
            </a:r>
          </a:p>
        </p:txBody>
      </p:sp>
      <p:sp>
        <p:nvSpPr>
          <p:cNvPr id="5" name="TextBox 4">
            <a:extLst>
              <a:ext uri="{FF2B5EF4-FFF2-40B4-BE49-F238E27FC236}">
                <a16:creationId xmlns:a16="http://schemas.microsoft.com/office/drawing/2014/main" id="{2285428D-D84E-8EED-8424-08076A5281FB}"/>
              </a:ext>
            </a:extLst>
          </p:cNvPr>
          <p:cNvSpPr txBox="1"/>
          <p:nvPr/>
        </p:nvSpPr>
        <p:spPr>
          <a:xfrm>
            <a:off x="7207250" y="1102783"/>
            <a:ext cx="3352800" cy="646331"/>
          </a:xfrm>
          <a:prstGeom prst="rect">
            <a:avLst/>
          </a:prstGeom>
          <a:noFill/>
        </p:spPr>
        <p:txBody>
          <a:bodyPr wrap="square" rtlCol="0">
            <a:spAutoFit/>
          </a:bodyPr>
          <a:lstStyle/>
          <a:p>
            <a:pPr algn="ctr"/>
            <a:r>
              <a:rPr lang="en-US" sz="3600" dirty="0"/>
              <a:t>Historical series</a:t>
            </a:r>
          </a:p>
        </p:txBody>
      </p:sp>
    </p:spTree>
    <p:extLst>
      <p:ext uri="{BB962C8B-B14F-4D97-AF65-F5344CB8AC3E}">
        <p14:creationId xmlns:p14="http://schemas.microsoft.com/office/powerpoint/2010/main" val="276330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20F7E03-D875-4A13-9514-FEAC1AF58601}"/>
              </a:ext>
            </a:extLst>
          </p:cNvPr>
          <p:cNvGraphicFramePr>
            <a:graphicFrameLocks noGrp="1"/>
          </p:cNvGraphicFramePr>
          <p:nvPr>
            <p:extLst>
              <p:ext uri="{D42A27DB-BD31-4B8C-83A1-F6EECF244321}">
                <p14:modId xmlns:p14="http://schemas.microsoft.com/office/powerpoint/2010/main" val="500036251"/>
              </p:ext>
            </p:extLst>
          </p:nvPr>
        </p:nvGraphicFramePr>
        <p:xfrm>
          <a:off x="3092450" y="1957953"/>
          <a:ext cx="7668260" cy="4446694"/>
        </p:xfrm>
        <a:graphic>
          <a:graphicData uri="http://schemas.openxmlformats.org/drawingml/2006/table">
            <a:tbl>
              <a:tblPr firstRow="1" bandRow="1">
                <a:tableStyleId>{69CF1AB2-1976-4502-BF36-3FF5EA218861}</a:tableStyleId>
              </a:tblPr>
              <a:tblGrid>
                <a:gridCol w="3834130">
                  <a:extLst>
                    <a:ext uri="{9D8B030D-6E8A-4147-A177-3AD203B41FA5}">
                      <a16:colId xmlns:a16="http://schemas.microsoft.com/office/drawing/2014/main" val="2559405543"/>
                    </a:ext>
                  </a:extLst>
                </a:gridCol>
                <a:gridCol w="3834130">
                  <a:extLst>
                    <a:ext uri="{9D8B030D-6E8A-4147-A177-3AD203B41FA5}">
                      <a16:colId xmlns:a16="http://schemas.microsoft.com/office/drawing/2014/main" val="1250066547"/>
                    </a:ext>
                  </a:extLst>
                </a:gridCol>
              </a:tblGrid>
              <a:tr h="2223347">
                <a:tc>
                  <a:txBody>
                    <a:bodyPr/>
                    <a:lstStyle/>
                    <a:p>
                      <a:pPr algn="ctr"/>
                      <a:r>
                        <a:rPr lang="en-US" sz="4000" b="0" dirty="0"/>
                        <a:t>Causation</a:t>
                      </a:r>
                      <a:br>
                        <a:rPr lang="en-US" sz="4000" b="0" dirty="0"/>
                      </a:br>
                      <a:r>
                        <a:rPr lang="en-US" sz="3200" b="0" i="1" dirty="0"/>
                        <a:t>How does it work?</a:t>
                      </a:r>
                      <a:endParaRPr lang="en-US" sz="4000" b="0" i="1" dirty="0"/>
                    </a:p>
                  </a:txBody>
                  <a:tcPr anchor="ctr">
                    <a:solidFill>
                      <a:schemeClr val="accent1">
                        <a:lumMod val="40000"/>
                        <a:lumOff val="60000"/>
                      </a:schemeClr>
                    </a:solidFill>
                  </a:tcPr>
                </a:tc>
                <a:tc>
                  <a:txBody>
                    <a:bodyPr/>
                    <a:lstStyle/>
                    <a:p>
                      <a:pPr algn="ctr"/>
                      <a:r>
                        <a:rPr lang="en-US" sz="4000" b="0" dirty="0"/>
                        <a:t>Development</a:t>
                      </a:r>
                    </a:p>
                    <a:p>
                      <a:pPr algn="ctr"/>
                      <a:r>
                        <a:rPr lang="en-US" sz="3200" b="0" i="1" dirty="0"/>
                        <a:t>How does it develop in an individual? </a:t>
                      </a:r>
                    </a:p>
                  </a:txBody>
                  <a:tcPr anchor="ctr">
                    <a:solidFill>
                      <a:schemeClr val="accent3">
                        <a:lumMod val="40000"/>
                        <a:lumOff val="60000"/>
                      </a:schemeClr>
                    </a:solidFill>
                  </a:tcPr>
                </a:tc>
                <a:extLst>
                  <a:ext uri="{0D108BD9-81ED-4DB2-BD59-A6C34878D82A}">
                    <a16:rowId xmlns:a16="http://schemas.microsoft.com/office/drawing/2014/main" val="1180813573"/>
                  </a:ext>
                </a:extLst>
              </a:tr>
              <a:tr h="2223347">
                <a:tc>
                  <a:txBody>
                    <a:bodyPr/>
                    <a:lstStyle/>
                    <a:p>
                      <a:pPr algn="ctr"/>
                      <a:r>
                        <a:rPr lang="en-US" sz="4000" dirty="0"/>
                        <a:t>Function</a:t>
                      </a:r>
                    </a:p>
                    <a:p>
                      <a:pPr algn="ctr"/>
                      <a:r>
                        <a:rPr lang="en-US" sz="3200" i="1" dirty="0"/>
                        <a:t>Why do they do it?</a:t>
                      </a:r>
                    </a:p>
                  </a:txBody>
                  <a:tcPr anchor="ctr">
                    <a:solidFill>
                      <a:schemeClr val="accent1">
                        <a:lumMod val="60000"/>
                        <a:lumOff val="40000"/>
                      </a:schemeClr>
                    </a:solidFill>
                  </a:tcPr>
                </a:tc>
                <a:tc>
                  <a:txBody>
                    <a:bodyPr/>
                    <a:lstStyle/>
                    <a:p>
                      <a:pPr algn="ctr"/>
                      <a:r>
                        <a:rPr lang="en-US" sz="4000" dirty="0"/>
                        <a:t>Evolution</a:t>
                      </a:r>
                    </a:p>
                    <a:p>
                      <a:pPr algn="ctr"/>
                      <a:r>
                        <a:rPr lang="en-US" sz="3200" i="1" dirty="0"/>
                        <a:t>Why did it evolve?</a:t>
                      </a:r>
                    </a:p>
                  </a:txBody>
                  <a:tcPr anchor="ctr">
                    <a:solidFill>
                      <a:schemeClr val="accent3">
                        <a:lumMod val="60000"/>
                        <a:lumOff val="40000"/>
                      </a:schemeClr>
                    </a:solidFill>
                  </a:tcPr>
                </a:tc>
                <a:extLst>
                  <a:ext uri="{0D108BD9-81ED-4DB2-BD59-A6C34878D82A}">
                    <a16:rowId xmlns:a16="http://schemas.microsoft.com/office/drawing/2014/main" val="2137582779"/>
                  </a:ext>
                </a:extLst>
              </a:tr>
            </a:tbl>
          </a:graphicData>
        </a:graphic>
      </p:graphicFrame>
      <p:sp>
        <p:nvSpPr>
          <p:cNvPr id="9" name="Rectangle 2">
            <a:extLst>
              <a:ext uri="{FF2B5EF4-FFF2-40B4-BE49-F238E27FC236}">
                <a16:creationId xmlns:a16="http://schemas.microsoft.com/office/drawing/2014/main" id="{7D847418-EAB9-4103-A924-CA2BEA488703}"/>
              </a:ext>
            </a:extLst>
          </p:cNvPr>
          <p:cNvSpPr>
            <a:spLocks noGrp="1" noChangeArrowheads="1"/>
          </p:cNvSpPr>
          <p:nvPr>
            <p:ph type="title"/>
          </p:nvPr>
        </p:nvSpPr>
        <p:spPr>
          <a:xfrm>
            <a:off x="3092450" y="245533"/>
            <a:ext cx="8229600" cy="857250"/>
          </a:xfrm>
        </p:spPr>
        <p:txBody>
          <a:bodyPr>
            <a:normAutofit/>
          </a:bodyPr>
          <a:lstStyle/>
          <a:p>
            <a:pPr eaLnBrk="1" hangingPunct="1"/>
            <a:r>
              <a:rPr lang="en-US" altLang="en-US" dirty="0"/>
              <a:t>Tinbergen’s 4 Questions</a:t>
            </a:r>
          </a:p>
        </p:txBody>
      </p:sp>
      <p:sp>
        <p:nvSpPr>
          <p:cNvPr id="2" name="Rectangle 1">
            <a:extLst>
              <a:ext uri="{FF2B5EF4-FFF2-40B4-BE49-F238E27FC236}">
                <a16:creationId xmlns:a16="http://schemas.microsoft.com/office/drawing/2014/main" id="{EE6EDC20-7BD9-43DC-A389-EEB65B4367A2}"/>
              </a:ext>
            </a:extLst>
          </p:cNvPr>
          <p:cNvSpPr/>
          <p:nvPr/>
        </p:nvSpPr>
        <p:spPr>
          <a:xfrm>
            <a:off x="2743200" y="1640891"/>
            <a:ext cx="4183380" cy="4832035"/>
          </a:xfrm>
          <a:prstGeom prst="rect">
            <a:avLst/>
          </a:prstGeom>
          <a:solidFill>
            <a:schemeClr val="bg1">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7A8172-93ED-4011-A934-2D49763328E7}"/>
              </a:ext>
            </a:extLst>
          </p:cNvPr>
          <p:cNvSpPr/>
          <p:nvPr/>
        </p:nvSpPr>
        <p:spPr>
          <a:xfrm>
            <a:off x="6926580" y="4154216"/>
            <a:ext cx="4183380" cy="2390239"/>
          </a:xfrm>
          <a:prstGeom prst="rect">
            <a:avLst/>
          </a:prstGeom>
          <a:solidFill>
            <a:schemeClr val="bg1">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032271E-6F14-454B-9DC4-E7610029C151}"/>
              </a:ext>
            </a:extLst>
          </p:cNvPr>
          <p:cNvSpPr txBox="1"/>
          <p:nvPr/>
        </p:nvSpPr>
        <p:spPr>
          <a:xfrm>
            <a:off x="440690" y="4993398"/>
            <a:ext cx="2651760" cy="646331"/>
          </a:xfrm>
          <a:prstGeom prst="rect">
            <a:avLst/>
          </a:prstGeom>
          <a:noFill/>
        </p:spPr>
        <p:txBody>
          <a:bodyPr wrap="square" rtlCol="0">
            <a:spAutoFit/>
          </a:bodyPr>
          <a:lstStyle/>
          <a:p>
            <a:pPr algn="ctr"/>
            <a:r>
              <a:rPr lang="en-US" sz="3600" dirty="0"/>
              <a:t>Ultimate</a:t>
            </a:r>
          </a:p>
        </p:txBody>
      </p:sp>
      <p:sp>
        <p:nvSpPr>
          <p:cNvPr id="14" name="TextBox 13">
            <a:extLst>
              <a:ext uri="{FF2B5EF4-FFF2-40B4-BE49-F238E27FC236}">
                <a16:creationId xmlns:a16="http://schemas.microsoft.com/office/drawing/2014/main" id="{C8857EDE-63BF-452C-841B-6658E6D43B54}"/>
              </a:ext>
            </a:extLst>
          </p:cNvPr>
          <p:cNvSpPr txBox="1"/>
          <p:nvPr/>
        </p:nvSpPr>
        <p:spPr>
          <a:xfrm>
            <a:off x="440690" y="2829344"/>
            <a:ext cx="2651760" cy="646331"/>
          </a:xfrm>
          <a:prstGeom prst="rect">
            <a:avLst/>
          </a:prstGeom>
          <a:noFill/>
        </p:spPr>
        <p:txBody>
          <a:bodyPr wrap="square" rtlCol="0">
            <a:spAutoFit/>
          </a:bodyPr>
          <a:lstStyle/>
          <a:p>
            <a:pPr algn="ctr"/>
            <a:r>
              <a:rPr lang="en-US" sz="3600" dirty="0"/>
              <a:t>Proximate</a:t>
            </a:r>
          </a:p>
        </p:txBody>
      </p:sp>
      <p:sp>
        <p:nvSpPr>
          <p:cNvPr id="3" name="TextBox 2">
            <a:extLst>
              <a:ext uri="{FF2B5EF4-FFF2-40B4-BE49-F238E27FC236}">
                <a16:creationId xmlns:a16="http://schemas.microsoft.com/office/drawing/2014/main" id="{61ED3051-FDFB-7A4B-E00C-900B6A032F1E}"/>
              </a:ext>
            </a:extLst>
          </p:cNvPr>
          <p:cNvSpPr txBox="1"/>
          <p:nvPr/>
        </p:nvSpPr>
        <p:spPr>
          <a:xfrm>
            <a:off x="3658871" y="1102783"/>
            <a:ext cx="2651760" cy="646331"/>
          </a:xfrm>
          <a:prstGeom prst="rect">
            <a:avLst/>
          </a:prstGeom>
          <a:noFill/>
        </p:spPr>
        <p:txBody>
          <a:bodyPr wrap="square" rtlCol="0">
            <a:spAutoFit/>
          </a:bodyPr>
          <a:lstStyle/>
          <a:p>
            <a:pPr algn="ctr"/>
            <a:r>
              <a:rPr lang="en-US" sz="3600" dirty="0"/>
              <a:t>Single form</a:t>
            </a:r>
          </a:p>
        </p:txBody>
      </p:sp>
      <p:sp>
        <p:nvSpPr>
          <p:cNvPr id="5" name="TextBox 4">
            <a:extLst>
              <a:ext uri="{FF2B5EF4-FFF2-40B4-BE49-F238E27FC236}">
                <a16:creationId xmlns:a16="http://schemas.microsoft.com/office/drawing/2014/main" id="{946FD03C-B435-DACD-73C8-D0E3FD910205}"/>
              </a:ext>
            </a:extLst>
          </p:cNvPr>
          <p:cNvSpPr txBox="1"/>
          <p:nvPr/>
        </p:nvSpPr>
        <p:spPr>
          <a:xfrm>
            <a:off x="7207250" y="1102783"/>
            <a:ext cx="3352800" cy="646331"/>
          </a:xfrm>
          <a:prstGeom prst="rect">
            <a:avLst/>
          </a:prstGeom>
          <a:noFill/>
        </p:spPr>
        <p:txBody>
          <a:bodyPr wrap="square" rtlCol="0">
            <a:spAutoFit/>
          </a:bodyPr>
          <a:lstStyle/>
          <a:p>
            <a:pPr algn="ctr"/>
            <a:r>
              <a:rPr lang="en-US" sz="3600" dirty="0"/>
              <a:t>Historical series</a:t>
            </a:r>
          </a:p>
        </p:txBody>
      </p:sp>
    </p:spTree>
    <p:extLst>
      <p:ext uri="{BB962C8B-B14F-4D97-AF65-F5344CB8AC3E}">
        <p14:creationId xmlns:p14="http://schemas.microsoft.com/office/powerpoint/2010/main" val="61706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20F7E03-D875-4A13-9514-FEAC1AF58601}"/>
              </a:ext>
            </a:extLst>
          </p:cNvPr>
          <p:cNvGraphicFramePr>
            <a:graphicFrameLocks noGrp="1"/>
          </p:cNvGraphicFramePr>
          <p:nvPr>
            <p:extLst>
              <p:ext uri="{D42A27DB-BD31-4B8C-83A1-F6EECF244321}">
                <p14:modId xmlns:p14="http://schemas.microsoft.com/office/powerpoint/2010/main" val="1476736830"/>
              </p:ext>
            </p:extLst>
          </p:nvPr>
        </p:nvGraphicFramePr>
        <p:xfrm>
          <a:off x="3092450" y="1957953"/>
          <a:ext cx="7668260" cy="4446694"/>
        </p:xfrm>
        <a:graphic>
          <a:graphicData uri="http://schemas.openxmlformats.org/drawingml/2006/table">
            <a:tbl>
              <a:tblPr firstRow="1" bandRow="1">
                <a:tableStyleId>{69CF1AB2-1976-4502-BF36-3FF5EA218861}</a:tableStyleId>
              </a:tblPr>
              <a:tblGrid>
                <a:gridCol w="3834130">
                  <a:extLst>
                    <a:ext uri="{9D8B030D-6E8A-4147-A177-3AD203B41FA5}">
                      <a16:colId xmlns:a16="http://schemas.microsoft.com/office/drawing/2014/main" val="2559405543"/>
                    </a:ext>
                  </a:extLst>
                </a:gridCol>
                <a:gridCol w="3834130">
                  <a:extLst>
                    <a:ext uri="{9D8B030D-6E8A-4147-A177-3AD203B41FA5}">
                      <a16:colId xmlns:a16="http://schemas.microsoft.com/office/drawing/2014/main" val="1250066547"/>
                    </a:ext>
                  </a:extLst>
                </a:gridCol>
              </a:tblGrid>
              <a:tr h="2223347">
                <a:tc>
                  <a:txBody>
                    <a:bodyPr/>
                    <a:lstStyle/>
                    <a:p>
                      <a:pPr algn="ctr"/>
                      <a:r>
                        <a:rPr lang="en-US" sz="4000" b="0" dirty="0"/>
                        <a:t>Causation</a:t>
                      </a:r>
                      <a:br>
                        <a:rPr lang="en-US" sz="4000" b="0" dirty="0"/>
                      </a:br>
                      <a:r>
                        <a:rPr lang="en-US" sz="3200" b="0" i="1" dirty="0"/>
                        <a:t>How does it work?</a:t>
                      </a:r>
                      <a:endParaRPr lang="en-US" sz="4000" b="0" i="1" dirty="0"/>
                    </a:p>
                  </a:txBody>
                  <a:tcPr anchor="ctr">
                    <a:solidFill>
                      <a:schemeClr val="accent1">
                        <a:lumMod val="40000"/>
                        <a:lumOff val="60000"/>
                      </a:schemeClr>
                    </a:solidFill>
                  </a:tcPr>
                </a:tc>
                <a:tc>
                  <a:txBody>
                    <a:bodyPr/>
                    <a:lstStyle/>
                    <a:p>
                      <a:pPr algn="ctr"/>
                      <a:r>
                        <a:rPr lang="en-US" sz="4000" b="0" dirty="0"/>
                        <a:t>Development</a:t>
                      </a:r>
                    </a:p>
                    <a:p>
                      <a:pPr algn="ctr"/>
                      <a:r>
                        <a:rPr lang="en-US" sz="3200" b="0" i="1" dirty="0"/>
                        <a:t>How did it develop?</a:t>
                      </a:r>
                    </a:p>
                  </a:txBody>
                  <a:tcPr anchor="ctr">
                    <a:solidFill>
                      <a:schemeClr val="accent3">
                        <a:lumMod val="40000"/>
                        <a:lumOff val="60000"/>
                      </a:schemeClr>
                    </a:solidFill>
                  </a:tcPr>
                </a:tc>
                <a:extLst>
                  <a:ext uri="{0D108BD9-81ED-4DB2-BD59-A6C34878D82A}">
                    <a16:rowId xmlns:a16="http://schemas.microsoft.com/office/drawing/2014/main" val="1180813573"/>
                  </a:ext>
                </a:extLst>
              </a:tr>
              <a:tr h="2223347">
                <a:tc>
                  <a:txBody>
                    <a:bodyPr/>
                    <a:lstStyle/>
                    <a:p>
                      <a:pPr algn="ctr"/>
                      <a:r>
                        <a:rPr lang="en-US" sz="4000" dirty="0"/>
                        <a:t>Function</a:t>
                      </a:r>
                    </a:p>
                    <a:p>
                      <a:pPr algn="ctr"/>
                      <a:r>
                        <a:rPr lang="en-US" sz="3200" i="1" dirty="0"/>
                        <a:t>Why is a behavior useful? </a:t>
                      </a:r>
                    </a:p>
                  </a:txBody>
                  <a:tcPr anchor="ctr">
                    <a:solidFill>
                      <a:schemeClr val="accent1">
                        <a:lumMod val="60000"/>
                        <a:lumOff val="40000"/>
                      </a:schemeClr>
                    </a:solidFill>
                  </a:tcPr>
                </a:tc>
                <a:tc>
                  <a:txBody>
                    <a:bodyPr/>
                    <a:lstStyle/>
                    <a:p>
                      <a:pPr algn="ctr"/>
                      <a:r>
                        <a:rPr lang="en-US" sz="4000" dirty="0"/>
                        <a:t>Evolution</a:t>
                      </a:r>
                    </a:p>
                    <a:p>
                      <a:pPr algn="ctr"/>
                      <a:r>
                        <a:rPr lang="en-US" sz="3200" i="1" dirty="0"/>
                        <a:t>Why did it evolve?</a:t>
                      </a:r>
                    </a:p>
                  </a:txBody>
                  <a:tcPr anchor="ctr">
                    <a:solidFill>
                      <a:schemeClr val="accent3">
                        <a:lumMod val="60000"/>
                        <a:lumOff val="40000"/>
                      </a:schemeClr>
                    </a:solidFill>
                  </a:tcPr>
                </a:tc>
                <a:extLst>
                  <a:ext uri="{0D108BD9-81ED-4DB2-BD59-A6C34878D82A}">
                    <a16:rowId xmlns:a16="http://schemas.microsoft.com/office/drawing/2014/main" val="2137582779"/>
                  </a:ext>
                </a:extLst>
              </a:tr>
            </a:tbl>
          </a:graphicData>
        </a:graphic>
      </p:graphicFrame>
      <p:sp>
        <p:nvSpPr>
          <p:cNvPr id="9" name="Rectangle 2">
            <a:extLst>
              <a:ext uri="{FF2B5EF4-FFF2-40B4-BE49-F238E27FC236}">
                <a16:creationId xmlns:a16="http://schemas.microsoft.com/office/drawing/2014/main" id="{7D847418-EAB9-4103-A924-CA2BEA488703}"/>
              </a:ext>
            </a:extLst>
          </p:cNvPr>
          <p:cNvSpPr>
            <a:spLocks noGrp="1" noChangeArrowheads="1"/>
          </p:cNvSpPr>
          <p:nvPr>
            <p:ph type="title"/>
          </p:nvPr>
        </p:nvSpPr>
        <p:spPr>
          <a:xfrm>
            <a:off x="3092450" y="245533"/>
            <a:ext cx="8229600" cy="857250"/>
          </a:xfrm>
        </p:spPr>
        <p:txBody>
          <a:bodyPr>
            <a:normAutofit/>
          </a:bodyPr>
          <a:lstStyle/>
          <a:p>
            <a:pPr eaLnBrk="1" hangingPunct="1"/>
            <a:r>
              <a:rPr lang="en-US" altLang="en-US" dirty="0"/>
              <a:t>Tinbergen’s 4 Questions</a:t>
            </a:r>
          </a:p>
        </p:txBody>
      </p:sp>
      <p:sp>
        <p:nvSpPr>
          <p:cNvPr id="10" name="Rectangle 9">
            <a:extLst>
              <a:ext uri="{FF2B5EF4-FFF2-40B4-BE49-F238E27FC236}">
                <a16:creationId xmlns:a16="http://schemas.microsoft.com/office/drawing/2014/main" id="{3E1237C8-46E1-44C6-BDDC-D2DCF3718E69}"/>
              </a:ext>
            </a:extLst>
          </p:cNvPr>
          <p:cNvSpPr/>
          <p:nvPr/>
        </p:nvSpPr>
        <p:spPr>
          <a:xfrm>
            <a:off x="6941820" y="1701018"/>
            <a:ext cx="4183380" cy="4832035"/>
          </a:xfrm>
          <a:prstGeom prst="rect">
            <a:avLst/>
          </a:prstGeom>
          <a:solidFill>
            <a:schemeClr val="bg1">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948D94-66A2-40F4-8D05-2DD5B93011BA}"/>
              </a:ext>
            </a:extLst>
          </p:cNvPr>
          <p:cNvSpPr/>
          <p:nvPr/>
        </p:nvSpPr>
        <p:spPr>
          <a:xfrm>
            <a:off x="2720341" y="1789631"/>
            <a:ext cx="4183380" cy="2390239"/>
          </a:xfrm>
          <a:prstGeom prst="rect">
            <a:avLst/>
          </a:prstGeom>
          <a:solidFill>
            <a:schemeClr val="bg1">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3DA6248-D3F8-43D7-A04D-E5B8644DA55F}"/>
              </a:ext>
            </a:extLst>
          </p:cNvPr>
          <p:cNvSpPr txBox="1"/>
          <p:nvPr/>
        </p:nvSpPr>
        <p:spPr>
          <a:xfrm>
            <a:off x="440690" y="4993398"/>
            <a:ext cx="2651760" cy="646331"/>
          </a:xfrm>
          <a:prstGeom prst="rect">
            <a:avLst/>
          </a:prstGeom>
          <a:noFill/>
        </p:spPr>
        <p:txBody>
          <a:bodyPr wrap="square" rtlCol="0">
            <a:spAutoFit/>
          </a:bodyPr>
          <a:lstStyle/>
          <a:p>
            <a:pPr algn="ctr"/>
            <a:r>
              <a:rPr lang="en-US" sz="3600" dirty="0"/>
              <a:t>Ultimate</a:t>
            </a:r>
          </a:p>
        </p:txBody>
      </p:sp>
      <p:sp>
        <p:nvSpPr>
          <p:cNvPr id="14" name="TextBox 13">
            <a:extLst>
              <a:ext uri="{FF2B5EF4-FFF2-40B4-BE49-F238E27FC236}">
                <a16:creationId xmlns:a16="http://schemas.microsoft.com/office/drawing/2014/main" id="{7507A409-13EE-4A87-AD8C-A2046A4BE894}"/>
              </a:ext>
            </a:extLst>
          </p:cNvPr>
          <p:cNvSpPr txBox="1"/>
          <p:nvPr/>
        </p:nvSpPr>
        <p:spPr>
          <a:xfrm>
            <a:off x="440690" y="2829344"/>
            <a:ext cx="2651760" cy="646331"/>
          </a:xfrm>
          <a:prstGeom prst="rect">
            <a:avLst/>
          </a:prstGeom>
          <a:noFill/>
        </p:spPr>
        <p:txBody>
          <a:bodyPr wrap="square" rtlCol="0">
            <a:spAutoFit/>
          </a:bodyPr>
          <a:lstStyle/>
          <a:p>
            <a:pPr algn="ctr"/>
            <a:r>
              <a:rPr lang="en-US" sz="3600" dirty="0"/>
              <a:t>Proximate</a:t>
            </a:r>
          </a:p>
        </p:txBody>
      </p:sp>
      <p:sp>
        <p:nvSpPr>
          <p:cNvPr id="2" name="TextBox 1">
            <a:extLst>
              <a:ext uri="{FF2B5EF4-FFF2-40B4-BE49-F238E27FC236}">
                <a16:creationId xmlns:a16="http://schemas.microsoft.com/office/drawing/2014/main" id="{F9338339-E925-CF07-19ED-83DEFA97680F}"/>
              </a:ext>
            </a:extLst>
          </p:cNvPr>
          <p:cNvSpPr txBox="1"/>
          <p:nvPr/>
        </p:nvSpPr>
        <p:spPr>
          <a:xfrm>
            <a:off x="3658871" y="1102783"/>
            <a:ext cx="2651760" cy="646331"/>
          </a:xfrm>
          <a:prstGeom prst="rect">
            <a:avLst/>
          </a:prstGeom>
          <a:noFill/>
        </p:spPr>
        <p:txBody>
          <a:bodyPr wrap="square" rtlCol="0">
            <a:spAutoFit/>
          </a:bodyPr>
          <a:lstStyle/>
          <a:p>
            <a:pPr algn="ctr"/>
            <a:r>
              <a:rPr lang="en-US" sz="3600" dirty="0"/>
              <a:t>Single form</a:t>
            </a:r>
          </a:p>
        </p:txBody>
      </p:sp>
      <p:sp>
        <p:nvSpPr>
          <p:cNvPr id="3" name="TextBox 2">
            <a:extLst>
              <a:ext uri="{FF2B5EF4-FFF2-40B4-BE49-F238E27FC236}">
                <a16:creationId xmlns:a16="http://schemas.microsoft.com/office/drawing/2014/main" id="{C7D425E3-F9FF-27E1-98FB-CA43FC6DB530}"/>
              </a:ext>
            </a:extLst>
          </p:cNvPr>
          <p:cNvSpPr txBox="1"/>
          <p:nvPr/>
        </p:nvSpPr>
        <p:spPr>
          <a:xfrm>
            <a:off x="7207250" y="1102783"/>
            <a:ext cx="3352800" cy="646331"/>
          </a:xfrm>
          <a:prstGeom prst="rect">
            <a:avLst/>
          </a:prstGeom>
          <a:noFill/>
        </p:spPr>
        <p:txBody>
          <a:bodyPr wrap="square" rtlCol="0">
            <a:spAutoFit/>
          </a:bodyPr>
          <a:lstStyle/>
          <a:p>
            <a:pPr algn="ctr"/>
            <a:r>
              <a:rPr lang="en-US" sz="3600" dirty="0"/>
              <a:t>Historical series</a:t>
            </a:r>
          </a:p>
        </p:txBody>
      </p:sp>
    </p:spTree>
    <p:extLst>
      <p:ext uri="{BB962C8B-B14F-4D97-AF65-F5344CB8AC3E}">
        <p14:creationId xmlns:p14="http://schemas.microsoft.com/office/powerpoint/2010/main" val="1025471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20F7E03-D875-4A13-9514-FEAC1AF58601}"/>
              </a:ext>
            </a:extLst>
          </p:cNvPr>
          <p:cNvGraphicFramePr>
            <a:graphicFrameLocks noGrp="1"/>
          </p:cNvGraphicFramePr>
          <p:nvPr>
            <p:extLst>
              <p:ext uri="{D42A27DB-BD31-4B8C-83A1-F6EECF244321}">
                <p14:modId xmlns:p14="http://schemas.microsoft.com/office/powerpoint/2010/main" val="3782412504"/>
              </p:ext>
            </p:extLst>
          </p:nvPr>
        </p:nvGraphicFramePr>
        <p:xfrm>
          <a:off x="3092450" y="1957953"/>
          <a:ext cx="7668260" cy="4446694"/>
        </p:xfrm>
        <a:graphic>
          <a:graphicData uri="http://schemas.openxmlformats.org/drawingml/2006/table">
            <a:tbl>
              <a:tblPr firstRow="1" bandRow="1">
                <a:tableStyleId>{69CF1AB2-1976-4502-BF36-3FF5EA218861}</a:tableStyleId>
              </a:tblPr>
              <a:tblGrid>
                <a:gridCol w="3834130">
                  <a:extLst>
                    <a:ext uri="{9D8B030D-6E8A-4147-A177-3AD203B41FA5}">
                      <a16:colId xmlns:a16="http://schemas.microsoft.com/office/drawing/2014/main" val="2559405543"/>
                    </a:ext>
                  </a:extLst>
                </a:gridCol>
                <a:gridCol w="3834130">
                  <a:extLst>
                    <a:ext uri="{9D8B030D-6E8A-4147-A177-3AD203B41FA5}">
                      <a16:colId xmlns:a16="http://schemas.microsoft.com/office/drawing/2014/main" val="1250066547"/>
                    </a:ext>
                  </a:extLst>
                </a:gridCol>
              </a:tblGrid>
              <a:tr h="2223347">
                <a:tc>
                  <a:txBody>
                    <a:bodyPr/>
                    <a:lstStyle/>
                    <a:p>
                      <a:pPr algn="ctr"/>
                      <a:r>
                        <a:rPr lang="en-US" sz="4000" b="0" dirty="0"/>
                        <a:t>Causation</a:t>
                      </a:r>
                      <a:br>
                        <a:rPr lang="en-US" sz="4000" b="0" dirty="0"/>
                      </a:br>
                      <a:r>
                        <a:rPr lang="en-US" sz="3200" b="0" i="1" dirty="0"/>
                        <a:t>How does it work?</a:t>
                      </a:r>
                      <a:endParaRPr lang="en-US" sz="4000" b="0" i="1" dirty="0"/>
                    </a:p>
                  </a:txBody>
                  <a:tcPr anchor="ctr">
                    <a:solidFill>
                      <a:schemeClr val="accent1">
                        <a:lumMod val="40000"/>
                        <a:lumOff val="60000"/>
                      </a:schemeClr>
                    </a:solidFill>
                  </a:tcPr>
                </a:tc>
                <a:tc>
                  <a:txBody>
                    <a:bodyPr/>
                    <a:lstStyle/>
                    <a:p>
                      <a:pPr algn="ctr"/>
                      <a:r>
                        <a:rPr lang="en-US" sz="4000" b="0" dirty="0"/>
                        <a:t>Development</a:t>
                      </a:r>
                    </a:p>
                    <a:p>
                      <a:pPr algn="ctr"/>
                      <a:r>
                        <a:rPr lang="en-US" sz="3200" b="0" i="1" dirty="0"/>
                        <a:t>How did it develop?</a:t>
                      </a:r>
                    </a:p>
                  </a:txBody>
                  <a:tcPr anchor="ctr">
                    <a:solidFill>
                      <a:schemeClr val="accent3">
                        <a:lumMod val="40000"/>
                        <a:lumOff val="60000"/>
                      </a:schemeClr>
                    </a:solidFill>
                  </a:tcPr>
                </a:tc>
                <a:extLst>
                  <a:ext uri="{0D108BD9-81ED-4DB2-BD59-A6C34878D82A}">
                    <a16:rowId xmlns:a16="http://schemas.microsoft.com/office/drawing/2014/main" val="1180813573"/>
                  </a:ext>
                </a:extLst>
              </a:tr>
              <a:tr h="2223347">
                <a:tc>
                  <a:txBody>
                    <a:bodyPr/>
                    <a:lstStyle/>
                    <a:p>
                      <a:pPr algn="ctr"/>
                      <a:r>
                        <a:rPr lang="en-US" sz="4000" dirty="0"/>
                        <a:t>Function</a:t>
                      </a:r>
                    </a:p>
                    <a:p>
                      <a:pPr algn="ctr"/>
                      <a:r>
                        <a:rPr lang="en-US" sz="3200" i="1" dirty="0"/>
                        <a:t>Why do they do it?</a:t>
                      </a:r>
                    </a:p>
                  </a:txBody>
                  <a:tcPr anchor="ctr">
                    <a:solidFill>
                      <a:schemeClr val="accent1">
                        <a:lumMod val="60000"/>
                        <a:lumOff val="40000"/>
                      </a:schemeClr>
                    </a:solidFill>
                  </a:tcPr>
                </a:tc>
                <a:tc>
                  <a:txBody>
                    <a:bodyPr/>
                    <a:lstStyle/>
                    <a:p>
                      <a:pPr algn="ctr"/>
                      <a:r>
                        <a:rPr lang="en-US" sz="4000" dirty="0"/>
                        <a:t>Evolution</a:t>
                      </a:r>
                    </a:p>
                    <a:p>
                      <a:pPr algn="ctr"/>
                      <a:r>
                        <a:rPr lang="en-US" sz="3200" i="1" dirty="0"/>
                        <a:t>Why and how did a behavior evolve?</a:t>
                      </a:r>
                    </a:p>
                  </a:txBody>
                  <a:tcPr anchor="ctr">
                    <a:solidFill>
                      <a:schemeClr val="accent3">
                        <a:lumMod val="60000"/>
                        <a:lumOff val="40000"/>
                      </a:schemeClr>
                    </a:solidFill>
                  </a:tcPr>
                </a:tc>
                <a:extLst>
                  <a:ext uri="{0D108BD9-81ED-4DB2-BD59-A6C34878D82A}">
                    <a16:rowId xmlns:a16="http://schemas.microsoft.com/office/drawing/2014/main" val="2137582779"/>
                  </a:ext>
                </a:extLst>
              </a:tr>
            </a:tbl>
          </a:graphicData>
        </a:graphic>
      </p:graphicFrame>
      <p:sp>
        <p:nvSpPr>
          <p:cNvPr id="9" name="Rectangle 2">
            <a:extLst>
              <a:ext uri="{FF2B5EF4-FFF2-40B4-BE49-F238E27FC236}">
                <a16:creationId xmlns:a16="http://schemas.microsoft.com/office/drawing/2014/main" id="{7D847418-EAB9-4103-A924-CA2BEA488703}"/>
              </a:ext>
            </a:extLst>
          </p:cNvPr>
          <p:cNvSpPr>
            <a:spLocks noGrp="1" noChangeArrowheads="1"/>
          </p:cNvSpPr>
          <p:nvPr>
            <p:ph type="title"/>
          </p:nvPr>
        </p:nvSpPr>
        <p:spPr>
          <a:xfrm>
            <a:off x="3092450" y="245533"/>
            <a:ext cx="8229600" cy="857250"/>
          </a:xfrm>
        </p:spPr>
        <p:txBody>
          <a:bodyPr>
            <a:normAutofit/>
          </a:bodyPr>
          <a:lstStyle/>
          <a:p>
            <a:pPr eaLnBrk="1" hangingPunct="1"/>
            <a:r>
              <a:rPr lang="en-US" altLang="en-US" dirty="0"/>
              <a:t>Tinbergen’s 4 Questions</a:t>
            </a:r>
          </a:p>
        </p:txBody>
      </p:sp>
      <p:sp>
        <p:nvSpPr>
          <p:cNvPr id="10" name="Rectangle 9">
            <a:extLst>
              <a:ext uri="{FF2B5EF4-FFF2-40B4-BE49-F238E27FC236}">
                <a16:creationId xmlns:a16="http://schemas.microsoft.com/office/drawing/2014/main" id="{459B332B-D6DB-4334-B175-2D49EBF5BB9A}"/>
              </a:ext>
            </a:extLst>
          </p:cNvPr>
          <p:cNvSpPr/>
          <p:nvPr/>
        </p:nvSpPr>
        <p:spPr>
          <a:xfrm>
            <a:off x="2743200" y="1640891"/>
            <a:ext cx="4183380" cy="4832035"/>
          </a:xfrm>
          <a:prstGeom prst="rect">
            <a:avLst/>
          </a:prstGeom>
          <a:solidFill>
            <a:schemeClr val="bg1">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6859DC-9E87-41F1-83B8-ABA74E381B22}"/>
              </a:ext>
            </a:extLst>
          </p:cNvPr>
          <p:cNvSpPr/>
          <p:nvPr/>
        </p:nvSpPr>
        <p:spPr>
          <a:xfrm>
            <a:off x="6926580" y="1763977"/>
            <a:ext cx="4183380" cy="2390239"/>
          </a:xfrm>
          <a:prstGeom prst="rect">
            <a:avLst/>
          </a:prstGeom>
          <a:solidFill>
            <a:schemeClr val="bg1">
              <a:alpha val="69804"/>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D5EFF9-4F99-447E-923F-B22FB8C42C5A}"/>
              </a:ext>
            </a:extLst>
          </p:cNvPr>
          <p:cNvSpPr txBox="1"/>
          <p:nvPr/>
        </p:nvSpPr>
        <p:spPr>
          <a:xfrm>
            <a:off x="440690" y="4993398"/>
            <a:ext cx="2651760" cy="646331"/>
          </a:xfrm>
          <a:prstGeom prst="rect">
            <a:avLst/>
          </a:prstGeom>
          <a:noFill/>
        </p:spPr>
        <p:txBody>
          <a:bodyPr wrap="square" rtlCol="0">
            <a:spAutoFit/>
          </a:bodyPr>
          <a:lstStyle/>
          <a:p>
            <a:pPr algn="ctr"/>
            <a:r>
              <a:rPr lang="en-US" sz="3600" dirty="0"/>
              <a:t>Ultimate</a:t>
            </a:r>
          </a:p>
        </p:txBody>
      </p:sp>
      <p:sp>
        <p:nvSpPr>
          <p:cNvPr id="14" name="TextBox 13">
            <a:extLst>
              <a:ext uri="{FF2B5EF4-FFF2-40B4-BE49-F238E27FC236}">
                <a16:creationId xmlns:a16="http://schemas.microsoft.com/office/drawing/2014/main" id="{C5155F4D-EBD9-4F54-B3E2-02F1F6499327}"/>
              </a:ext>
            </a:extLst>
          </p:cNvPr>
          <p:cNvSpPr txBox="1"/>
          <p:nvPr/>
        </p:nvSpPr>
        <p:spPr>
          <a:xfrm>
            <a:off x="440690" y="2829344"/>
            <a:ext cx="2651760" cy="646331"/>
          </a:xfrm>
          <a:prstGeom prst="rect">
            <a:avLst/>
          </a:prstGeom>
          <a:noFill/>
        </p:spPr>
        <p:txBody>
          <a:bodyPr wrap="square" rtlCol="0">
            <a:spAutoFit/>
          </a:bodyPr>
          <a:lstStyle/>
          <a:p>
            <a:pPr algn="ctr"/>
            <a:r>
              <a:rPr lang="en-US" sz="3600" dirty="0"/>
              <a:t>Proximate</a:t>
            </a:r>
          </a:p>
        </p:txBody>
      </p:sp>
      <p:sp>
        <p:nvSpPr>
          <p:cNvPr id="2" name="TextBox 1">
            <a:extLst>
              <a:ext uri="{FF2B5EF4-FFF2-40B4-BE49-F238E27FC236}">
                <a16:creationId xmlns:a16="http://schemas.microsoft.com/office/drawing/2014/main" id="{A2743A37-70E7-E394-73E2-B5B87969F0F3}"/>
              </a:ext>
            </a:extLst>
          </p:cNvPr>
          <p:cNvSpPr txBox="1"/>
          <p:nvPr/>
        </p:nvSpPr>
        <p:spPr>
          <a:xfrm>
            <a:off x="3658871" y="1102783"/>
            <a:ext cx="2651760" cy="646331"/>
          </a:xfrm>
          <a:prstGeom prst="rect">
            <a:avLst/>
          </a:prstGeom>
          <a:noFill/>
        </p:spPr>
        <p:txBody>
          <a:bodyPr wrap="square" rtlCol="0">
            <a:spAutoFit/>
          </a:bodyPr>
          <a:lstStyle/>
          <a:p>
            <a:pPr algn="ctr"/>
            <a:r>
              <a:rPr lang="en-US" sz="3600" dirty="0"/>
              <a:t>Single form</a:t>
            </a:r>
          </a:p>
        </p:txBody>
      </p:sp>
      <p:sp>
        <p:nvSpPr>
          <p:cNvPr id="3" name="TextBox 2">
            <a:extLst>
              <a:ext uri="{FF2B5EF4-FFF2-40B4-BE49-F238E27FC236}">
                <a16:creationId xmlns:a16="http://schemas.microsoft.com/office/drawing/2014/main" id="{F75B9C69-9FB1-C9B2-218D-8ECFCD536FEC}"/>
              </a:ext>
            </a:extLst>
          </p:cNvPr>
          <p:cNvSpPr txBox="1"/>
          <p:nvPr/>
        </p:nvSpPr>
        <p:spPr>
          <a:xfrm>
            <a:off x="7207250" y="1102783"/>
            <a:ext cx="3352800" cy="646331"/>
          </a:xfrm>
          <a:prstGeom prst="rect">
            <a:avLst/>
          </a:prstGeom>
          <a:noFill/>
        </p:spPr>
        <p:txBody>
          <a:bodyPr wrap="square" rtlCol="0">
            <a:spAutoFit/>
          </a:bodyPr>
          <a:lstStyle/>
          <a:p>
            <a:pPr algn="ctr"/>
            <a:r>
              <a:rPr lang="en-US" sz="3600" dirty="0"/>
              <a:t>Historical series</a:t>
            </a:r>
          </a:p>
        </p:txBody>
      </p:sp>
    </p:spTree>
    <p:extLst>
      <p:ext uri="{BB962C8B-B14F-4D97-AF65-F5344CB8AC3E}">
        <p14:creationId xmlns:p14="http://schemas.microsoft.com/office/powerpoint/2010/main" val="305364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20F7E03-D875-4A13-9514-FEAC1AF58601}"/>
              </a:ext>
            </a:extLst>
          </p:cNvPr>
          <p:cNvGraphicFramePr>
            <a:graphicFrameLocks noGrp="1"/>
          </p:cNvGraphicFramePr>
          <p:nvPr>
            <p:extLst>
              <p:ext uri="{D42A27DB-BD31-4B8C-83A1-F6EECF244321}">
                <p14:modId xmlns:p14="http://schemas.microsoft.com/office/powerpoint/2010/main" val="1476661896"/>
              </p:ext>
            </p:extLst>
          </p:nvPr>
        </p:nvGraphicFramePr>
        <p:xfrm>
          <a:off x="3092450" y="1978735"/>
          <a:ext cx="7668260" cy="4446694"/>
        </p:xfrm>
        <a:graphic>
          <a:graphicData uri="http://schemas.openxmlformats.org/drawingml/2006/table">
            <a:tbl>
              <a:tblPr firstRow="1" bandRow="1">
                <a:tableStyleId>{69CF1AB2-1976-4502-BF36-3FF5EA218861}</a:tableStyleId>
              </a:tblPr>
              <a:tblGrid>
                <a:gridCol w="3788410">
                  <a:extLst>
                    <a:ext uri="{9D8B030D-6E8A-4147-A177-3AD203B41FA5}">
                      <a16:colId xmlns:a16="http://schemas.microsoft.com/office/drawing/2014/main" val="2559405543"/>
                    </a:ext>
                  </a:extLst>
                </a:gridCol>
                <a:gridCol w="3879850">
                  <a:extLst>
                    <a:ext uri="{9D8B030D-6E8A-4147-A177-3AD203B41FA5}">
                      <a16:colId xmlns:a16="http://schemas.microsoft.com/office/drawing/2014/main" val="1250066547"/>
                    </a:ext>
                  </a:extLst>
                </a:gridCol>
              </a:tblGrid>
              <a:tr h="2223347">
                <a:tc>
                  <a:txBody>
                    <a:bodyPr/>
                    <a:lstStyle/>
                    <a:p>
                      <a:pPr algn="ctr"/>
                      <a:r>
                        <a:rPr lang="en-US" sz="4000" b="0" dirty="0"/>
                        <a:t>Causation</a:t>
                      </a:r>
                      <a:br>
                        <a:rPr lang="en-US" sz="4000" b="0" dirty="0"/>
                      </a:br>
                      <a:r>
                        <a:rPr lang="en-US" sz="3200" b="0" i="1" dirty="0"/>
                        <a:t>pain, discomfort, hunger,.. </a:t>
                      </a:r>
                      <a:endParaRPr lang="en-US" sz="4000" b="0" i="1" dirty="0"/>
                    </a:p>
                  </a:txBody>
                  <a:tcPr anchor="ctr">
                    <a:solidFill>
                      <a:schemeClr val="accent1">
                        <a:lumMod val="40000"/>
                        <a:lumOff val="60000"/>
                      </a:schemeClr>
                    </a:solidFill>
                  </a:tcPr>
                </a:tc>
                <a:tc>
                  <a:txBody>
                    <a:bodyPr/>
                    <a:lstStyle/>
                    <a:p>
                      <a:pPr algn="ctr"/>
                      <a:r>
                        <a:rPr lang="en-US" sz="4000" b="0" dirty="0"/>
                        <a:t>Development</a:t>
                      </a:r>
                    </a:p>
                    <a:p>
                      <a:pPr algn="ctr"/>
                      <a:r>
                        <a:rPr lang="en-US" sz="3200" b="0" i="1" dirty="0"/>
                        <a:t>Develops via cognitive maturation</a:t>
                      </a:r>
                    </a:p>
                  </a:txBody>
                  <a:tcPr anchor="ctr">
                    <a:solidFill>
                      <a:schemeClr val="accent3">
                        <a:lumMod val="40000"/>
                        <a:lumOff val="60000"/>
                      </a:schemeClr>
                    </a:solidFill>
                  </a:tcPr>
                </a:tc>
                <a:extLst>
                  <a:ext uri="{0D108BD9-81ED-4DB2-BD59-A6C34878D82A}">
                    <a16:rowId xmlns:a16="http://schemas.microsoft.com/office/drawing/2014/main" val="1180813573"/>
                  </a:ext>
                </a:extLst>
              </a:tr>
              <a:tr h="2223347">
                <a:tc>
                  <a:txBody>
                    <a:bodyPr/>
                    <a:lstStyle/>
                    <a:p>
                      <a:pPr algn="ctr"/>
                      <a:r>
                        <a:rPr lang="en-US" sz="4000" dirty="0"/>
                        <a:t>Function</a:t>
                      </a:r>
                    </a:p>
                    <a:p>
                      <a:pPr algn="ctr"/>
                      <a:r>
                        <a:rPr lang="en-US" sz="3200" i="1" dirty="0"/>
                        <a:t>Elicits caregiving, conveys information</a:t>
                      </a:r>
                    </a:p>
                  </a:txBody>
                  <a:tcPr anchor="ctr">
                    <a:solidFill>
                      <a:schemeClr val="accent1">
                        <a:lumMod val="60000"/>
                        <a:lumOff val="40000"/>
                      </a:schemeClr>
                    </a:solidFill>
                  </a:tcPr>
                </a:tc>
                <a:tc>
                  <a:txBody>
                    <a:bodyPr/>
                    <a:lstStyle/>
                    <a:p>
                      <a:pPr algn="ctr"/>
                      <a:r>
                        <a:rPr lang="en-US" sz="4000" dirty="0"/>
                        <a:t>Evolution</a:t>
                      </a:r>
                    </a:p>
                    <a:p>
                      <a:pPr algn="ctr"/>
                      <a:r>
                        <a:rPr lang="en-US" sz="3200" i="1" dirty="0"/>
                        <a:t>Enforce parental care, increases survivorship</a:t>
                      </a:r>
                    </a:p>
                  </a:txBody>
                  <a:tcPr anchor="ctr">
                    <a:solidFill>
                      <a:schemeClr val="accent3">
                        <a:lumMod val="60000"/>
                        <a:lumOff val="40000"/>
                      </a:schemeClr>
                    </a:solidFill>
                  </a:tcPr>
                </a:tc>
                <a:extLst>
                  <a:ext uri="{0D108BD9-81ED-4DB2-BD59-A6C34878D82A}">
                    <a16:rowId xmlns:a16="http://schemas.microsoft.com/office/drawing/2014/main" val="2137582779"/>
                  </a:ext>
                </a:extLst>
              </a:tr>
            </a:tbl>
          </a:graphicData>
        </a:graphic>
      </p:graphicFrame>
      <p:sp>
        <p:nvSpPr>
          <p:cNvPr id="9" name="Rectangle 2">
            <a:extLst>
              <a:ext uri="{FF2B5EF4-FFF2-40B4-BE49-F238E27FC236}">
                <a16:creationId xmlns:a16="http://schemas.microsoft.com/office/drawing/2014/main" id="{7D847418-EAB9-4103-A924-CA2BEA488703}"/>
              </a:ext>
            </a:extLst>
          </p:cNvPr>
          <p:cNvSpPr>
            <a:spLocks noGrp="1" noChangeArrowheads="1"/>
          </p:cNvSpPr>
          <p:nvPr>
            <p:ph type="title"/>
          </p:nvPr>
        </p:nvSpPr>
        <p:spPr>
          <a:xfrm>
            <a:off x="3092450" y="382576"/>
            <a:ext cx="8229600" cy="857250"/>
          </a:xfrm>
        </p:spPr>
        <p:txBody>
          <a:bodyPr>
            <a:normAutofit/>
          </a:bodyPr>
          <a:lstStyle/>
          <a:p>
            <a:pPr eaLnBrk="1" hangingPunct="1"/>
            <a:r>
              <a:rPr lang="en-US" altLang="en-US" dirty="0"/>
              <a:t>why do babies cry?</a:t>
            </a:r>
          </a:p>
        </p:txBody>
      </p:sp>
      <p:pic>
        <p:nvPicPr>
          <p:cNvPr id="9218" name="Picture 2" descr="Spongebob Crying by happaxgamma on DeviantArt">
            <a:extLst>
              <a:ext uri="{FF2B5EF4-FFF2-40B4-BE49-F238E27FC236}">
                <a16:creationId xmlns:a16="http://schemas.microsoft.com/office/drawing/2014/main" id="{B665D718-34BD-4B47-BC4C-2300E3DD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30" y="340042"/>
            <a:ext cx="2359166" cy="2008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26D90E7-8679-444C-B279-A28B9D97D9D7}"/>
              </a:ext>
            </a:extLst>
          </p:cNvPr>
          <p:cNvSpPr txBox="1"/>
          <p:nvPr/>
        </p:nvSpPr>
        <p:spPr>
          <a:xfrm>
            <a:off x="440690" y="5014180"/>
            <a:ext cx="2651760" cy="646331"/>
          </a:xfrm>
          <a:prstGeom prst="rect">
            <a:avLst/>
          </a:prstGeom>
          <a:noFill/>
        </p:spPr>
        <p:txBody>
          <a:bodyPr wrap="square" rtlCol="0">
            <a:spAutoFit/>
          </a:bodyPr>
          <a:lstStyle/>
          <a:p>
            <a:pPr algn="ctr"/>
            <a:r>
              <a:rPr lang="en-US" sz="3600" dirty="0"/>
              <a:t>Ultimate</a:t>
            </a:r>
          </a:p>
        </p:txBody>
      </p:sp>
      <p:sp>
        <p:nvSpPr>
          <p:cNvPr id="11" name="TextBox 10">
            <a:extLst>
              <a:ext uri="{FF2B5EF4-FFF2-40B4-BE49-F238E27FC236}">
                <a16:creationId xmlns:a16="http://schemas.microsoft.com/office/drawing/2014/main" id="{2CE9C05F-92A9-4FCA-AB93-B6AAFA5FE70C}"/>
              </a:ext>
            </a:extLst>
          </p:cNvPr>
          <p:cNvSpPr txBox="1"/>
          <p:nvPr/>
        </p:nvSpPr>
        <p:spPr>
          <a:xfrm>
            <a:off x="440690" y="2850126"/>
            <a:ext cx="2651760" cy="646331"/>
          </a:xfrm>
          <a:prstGeom prst="rect">
            <a:avLst/>
          </a:prstGeom>
          <a:noFill/>
        </p:spPr>
        <p:txBody>
          <a:bodyPr wrap="square" rtlCol="0">
            <a:spAutoFit/>
          </a:bodyPr>
          <a:lstStyle/>
          <a:p>
            <a:pPr algn="ctr"/>
            <a:r>
              <a:rPr lang="en-US" sz="3600" dirty="0"/>
              <a:t>Proximate</a:t>
            </a:r>
          </a:p>
        </p:txBody>
      </p:sp>
      <p:sp>
        <p:nvSpPr>
          <p:cNvPr id="2" name="Rectangle 1">
            <a:extLst>
              <a:ext uri="{FF2B5EF4-FFF2-40B4-BE49-F238E27FC236}">
                <a16:creationId xmlns:a16="http://schemas.microsoft.com/office/drawing/2014/main" id="{912158CE-DF64-8A44-52B7-C5D2A0C26916}"/>
              </a:ext>
            </a:extLst>
          </p:cNvPr>
          <p:cNvSpPr/>
          <p:nvPr/>
        </p:nvSpPr>
        <p:spPr>
          <a:xfrm>
            <a:off x="3345873" y="2836132"/>
            <a:ext cx="3345872" cy="1264674"/>
          </a:xfrm>
          <a:prstGeom prst="rect">
            <a:avLst/>
          </a:prstGeom>
          <a:solidFill>
            <a:srgbClr val="E49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CB06E24-7DCE-FB05-0DAD-8BD28EC7E70E}"/>
              </a:ext>
            </a:extLst>
          </p:cNvPr>
          <p:cNvSpPr/>
          <p:nvPr/>
        </p:nvSpPr>
        <p:spPr>
          <a:xfrm>
            <a:off x="6993467" y="2850126"/>
            <a:ext cx="3674534" cy="1264674"/>
          </a:xfrm>
          <a:prstGeom prst="rect">
            <a:avLst/>
          </a:prstGeom>
          <a:solidFill>
            <a:srgbClr val="C8B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D032B3-758B-18FF-1CEE-D41892050906}"/>
              </a:ext>
            </a:extLst>
          </p:cNvPr>
          <p:cNvSpPr/>
          <p:nvPr/>
        </p:nvSpPr>
        <p:spPr>
          <a:xfrm>
            <a:off x="3197513" y="5028173"/>
            <a:ext cx="3642591" cy="1264675"/>
          </a:xfrm>
          <a:prstGeom prst="rect">
            <a:avLst/>
          </a:prstGeom>
          <a:solidFill>
            <a:srgbClr val="D66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63A467F-A2F2-2AAA-A5BE-C87D4FD3597B}"/>
              </a:ext>
            </a:extLst>
          </p:cNvPr>
          <p:cNvSpPr/>
          <p:nvPr/>
        </p:nvSpPr>
        <p:spPr>
          <a:xfrm>
            <a:off x="6944553" y="5181600"/>
            <a:ext cx="3723448" cy="1111248"/>
          </a:xfrm>
          <a:prstGeom prst="rect">
            <a:avLst/>
          </a:prstGeom>
          <a:solidFill>
            <a:srgbClr val="AC9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BB651B4-1F39-78D2-AA22-D5DF417337CF}"/>
              </a:ext>
            </a:extLst>
          </p:cNvPr>
          <p:cNvSpPr txBox="1"/>
          <p:nvPr/>
        </p:nvSpPr>
        <p:spPr>
          <a:xfrm>
            <a:off x="3658871" y="1102783"/>
            <a:ext cx="2651760" cy="646331"/>
          </a:xfrm>
          <a:prstGeom prst="rect">
            <a:avLst/>
          </a:prstGeom>
          <a:noFill/>
        </p:spPr>
        <p:txBody>
          <a:bodyPr wrap="square" rtlCol="0">
            <a:spAutoFit/>
          </a:bodyPr>
          <a:lstStyle/>
          <a:p>
            <a:pPr algn="ctr"/>
            <a:r>
              <a:rPr lang="en-US" sz="3600" dirty="0"/>
              <a:t>Single form</a:t>
            </a:r>
          </a:p>
        </p:txBody>
      </p:sp>
      <p:sp>
        <p:nvSpPr>
          <p:cNvPr id="13" name="TextBox 12">
            <a:extLst>
              <a:ext uri="{FF2B5EF4-FFF2-40B4-BE49-F238E27FC236}">
                <a16:creationId xmlns:a16="http://schemas.microsoft.com/office/drawing/2014/main" id="{083A6C6A-F723-A8B2-07FF-D6C433A862B4}"/>
              </a:ext>
            </a:extLst>
          </p:cNvPr>
          <p:cNvSpPr txBox="1"/>
          <p:nvPr/>
        </p:nvSpPr>
        <p:spPr>
          <a:xfrm>
            <a:off x="7207250" y="1102783"/>
            <a:ext cx="3352800" cy="646331"/>
          </a:xfrm>
          <a:prstGeom prst="rect">
            <a:avLst/>
          </a:prstGeom>
          <a:noFill/>
        </p:spPr>
        <p:txBody>
          <a:bodyPr wrap="square" rtlCol="0">
            <a:spAutoFit/>
          </a:bodyPr>
          <a:lstStyle/>
          <a:p>
            <a:pPr algn="ctr"/>
            <a:r>
              <a:rPr lang="en-US" sz="3600" dirty="0"/>
              <a:t>Historical series</a:t>
            </a:r>
          </a:p>
        </p:txBody>
      </p:sp>
    </p:spTree>
    <p:extLst>
      <p:ext uri="{BB962C8B-B14F-4D97-AF65-F5344CB8AC3E}">
        <p14:creationId xmlns:p14="http://schemas.microsoft.com/office/powerpoint/2010/main" val="19989303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58" y="72985"/>
            <a:ext cx="5222434" cy="1062789"/>
          </a:xfrm>
        </p:spPr>
        <p:txBody>
          <a:bodyPr>
            <a:normAutofit/>
          </a:bodyPr>
          <a:lstStyle/>
          <a:p>
            <a:r>
              <a:rPr lang="en-US" dirty="0"/>
              <a:t>Lab roadmap </a:t>
            </a:r>
          </a:p>
        </p:txBody>
      </p:sp>
      <p:sp>
        <p:nvSpPr>
          <p:cNvPr id="3" name="Content Placeholder 2"/>
          <p:cNvSpPr>
            <a:spLocks noGrp="1"/>
          </p:cNvSpPr>
          <p:nvPr>
            <p:ph idx="1"/>
          </p:nvPr>
        </p:nvSpPr>
        <p:spPr>
          <a:xfrm>
            <a:off x="599058" y="1320800"/>
            <a:ext cx="6321521" cy="5370093"/>
          </a:xfrm>
        </p:spPr>
        <p:txBody>
          <a:bodyPr>
            <a:normAutofit/>
          </a:bodyPr>
          <a:lstStyle/>
          <a:p>
            <a:pPr marL="0" indent="0">
              <a:spcBef>
                <a:spcPts val="0"/>
              </a:spcBef>
              <a:buNone/>
            </a:pPr>
            <a:r>
              <a:rPr lang="en-US" sz="2800" dirty="0">
                <a:solidFill>
                  <a:schemeClr val="tx1">
                    <a:lumMod val="75000"/>
                    <a:lumOff val="25000"/>
                  </a:schemeClr>
                </a:solidFill>
                <a:latin typeface="Copperplate Gothic Light" panose="020E0507020206020404" pitchFamily="34" charset="0"/>
              </a:rPr>
              <a:t>YOU ARE HERE:</a:t>
            </a:r>
            <a:endParaRPr lang="en-US" sz="2800" dirty="0">
              <a:solidFill>
                <a:schemeClr val="accent1"/>
              </a:solidFill>
              <a:latin typeface="Copperplate Gothic Light" panose="020E0507020206020404" pitchFamily="34" charset="0"/>
            </a:endParaRPr>
          </a:p>
          <a:p>
            <a:pPr marL="0" indent="0">
              <a:spcBef>
                <a:spcPts val="0"/>
              </a:spcBef>
              <a:buNone/>
            </a:pPr>
            <a:r>
              <a:rPr lang="en-US" sz="2800" dirty="0">
                <a:solidFill>
                  <a:schemeClr val="tx1"/>
                </a:solidFill>
              </a:rPr>
              <a:t>Invasive species and behavior: crayfish!</a:t>
            </a:r>
          </a:p>
          <a:p>
            <a:pPr marL="0" indent="0">
              <a:spcBef>
                <a:spcPts val="0"/>
              </a:spcBef>
              <a:buNone/>
            </a:pPr>
            <a:br>
              <a:rPr lang="en-US" sz="2800" dirty="0">
                <a:solidFill>
                  <a:schemeClr val="accent4"/>
                </a:solidFill>
              </a:rPr>
            </a:br>
            <a:r>
              <a:rPr lang="en-US" sz="2800" dirty="0">
                <a:solidFill>
                  <a:schemeClr val="accent4"/>
                </a:solidFill>
              </a:rPr>
              <a:t>Due Today</a:t>
            </a:r>
          </a:p>
          <a:p>
            <a:pPr marL="0" indent="0">
              <a:spcBef>
                <a:spcPts val="0"/>
              </a:spcBef>
              <a:buNone/>
            </a:pPr>
            <a:r>
              <a:rPr lang="en-US" sz="2800" dirty="0">
                <a:solidFill>
                  <a:schemeClr val="tx1"/>
                </a:solidFill>
              </a:rPr>
              <a:t>Lab 5 pre-lab</a:t>
            </a:r>
            <a:br>
              <a:rPr lang="en-US" sz="2800" dirty="0">
                <a:solidFill>
                  <a:schemeClr val="accent1"/>
                </a:solidFill>
              </a:rPr>
            </a:br>
            <a:endParaRPr lang="en-US" sz="2800" dirty="0">
              <a:solidFill>
                <a:schemeClr val="accent1"/>
              </a:solidFill>
            </a:endParaRPr>
          </a:p>
          <a:p>
            <a:pPr marL="0" indent="0">
              <a:buNone/>
            </a:pPr>
            <a:r>
              <a:rPr lang="en-US" sz="2800" dirty="0">
                <a:solidFill>
                  <a:schemeClr val="tx1">
                    <a:lumMod val="75000"/>
                    <a:lumOff val="25000"/>
                  </a:schemeClr>
                </a:solidFill>
                <a:latin typeface="Copperplate Gothic Light" panose="020E0507020206020404" pitchFamily="34" charset="0"/>
              </a:rPr>
              <a:t>WHERE WE’RE GOING:</a:t>
            </a:r>
            <a:endParaRPr lang="en-US" sz="2800" dirty="0">
              <a:solidFill>
                <a:schemeClr val="accent1"/>
              </a:solidFill>
              <a:latin typeface="Copperplate Gothic Light" panose="020E0507020206020404" pitchFamily="34" charset="0"/>
            </a:endParaRPr>
          </a:p>
          <a:p>
            <a:pPr marL="0" indent="0">
              <a:spcBef>
                <a:spcPts val="0"/>
              </a:spcBef>
              <a:buNone/>
            </a:pPr>
            <a:r>
              <a:rPr lang="en-US" sz="2800" dirty="0">
                <a:solidFill>
                  <a:schemeClr val="tx1"/>
                </a:solidFill>
              </a:rPr>
              <a:t>Into the woods</a:t>
            </a:r>
            <a:br>
              <a:rPr lang="en-US" sz="2800" dirty="0">
                <a:solidFill>
                  <a:schemeClr val="accent1"/>
                </a:solidFill>
              </a:rPr>
            </a:br>
            <a:br>
              <a:rPr lang="en-US" sz="2800" dirty="0">
                <a:solidFill>
                  <a:schemeClr val="accent1"/>
                </a:solidFill>
              </a:rPr>
            </a:br>
            <a:r>
              <a:rPr lang="en-US" sz="2800" dirty="0">
                <a:solidFill>
                  <a:schemeClr val="accent4"/>
                </a:solidFill>
              </a:rPr>
              <a:t>Due next week</a:t>
            </a:r>
          </a:p>
          <a:p>
            <a:pPr marL="0" indent="0">
              <a:spcBef>
                <a:spcPts val="0"/>
              </a:spcBef>
              <a:buNone/>
            </a:pPr>
            <a:r>
              <a:rPr lang="en-US" sz="2800" dirty="0">
                <a:solidFill>
                  <a:schemeClr val="tx1"/>
                </a:solidFill>
              </a:rPr>
              <a:t>Lab 6 pre-lab</a:t>
            </a:r>
            <a:br>
              <a:rPr lang="en-US" sz="2800" dirty="0">
                <a:solidFill>
                  <a:schemeClr val="tx1"/>
                </a:solidFill>
              </a:rPr>
            </a:br>
            <a:r>
              <a:rPr lang="en-US" sz="2800" i="1" dirty="0">
                <a:solidFill>
                  <a:schemeClr val="tx1"/>
                </a:solidFill>
              </a:rPr>
              <a:t>In lab: field work!</a:t>
            </a:r>
            <a:br>
              <a:rPr lang="en-US" sz="2800" dirty="0">
                <a:solidFill>
                  <a:schemeClr val="tx1"/>
                </a:solidFill>
              </a:rPr>
            </a:br>
            <a:endParaRPr lang="en-US" sz="2800" dirty="0">
              <a:solidFill>
                <a:schemeClr val="tx1"/>
              </a:solidFill>
            </a:endParaRPr>
          </a:p>
        </p:txBody>
      </p:sp>
      <p:sp>
        <p:nvSpPr>
          <p:cNvPr id="4" name="TextBox 3">
            <a:extLst>
              <a:ext uri="{FF2B5EF4-FFF2-40B4-BE49-F238E27FC236}">
                <a16:creationId xmlns:a16="http://schemas.microsoft.com/office/drawing/2014/main" id="{9ED1C66F-BBD6-E7E2-F6C9-20771C932799}"/>
              </a:ext>
            </a:extLst>
          </p:cNvPr>
          <p:cNvSpPr txBox="1"/>
          <p:nvPr/>
        </p:nvSpPr>
        <p:spPr>
          <a:xfrm>
            <a:off x="7254862" y="4587103"/>
            <a:ext cx="4228315" cy="1077218"/>
          </a:xfrm>
          <a:prstGeom prst="rect">
            <a:avLst/>
          </a:prstGeom>
          <a:noFill/>
          <a:ln>
            <a:solidFill>
              <a:schemeClr val="accent1"/>
            </a:solidFill>
          </a:ln>
        </p:spPr>
        <p:txBody>
          <a:bodyPr wrap="square" rtlCol="0">
            <a:spAutoFit/>
          </a:bodyPr>
          <a:lstStyle/>
          <a:p>
            <a:pPr algn="ctr"/>
            <a:r>
              <a:rPr lang="en-US" sz="3200" dirty="0"/>
              <a:t>Skills demos! </a:t>
            </a:r>
            <a:br>
              <a:rPr lang="en-US" sz="3200" dirty="0"/>
            </a:br>
            <a:r>
              <a:rPr lang="en-US" sz="3200" dirty="0"/>
              <a:t>(2 per group)</a:t>
            </a:r>
          </a:p>
        </p:txBody>
      </p:sp>
      <p:pic>
        <p:nvPicPr>
          <p:cNvPr id="5" name="Picture 2" descr="Prime Video: Spongebob Squarepants Season 8">
            <a:extLst>
              <a:ext uri="{FF2B5EF4-FFF2-40B4-BE49-F238E27FC236}">
                <a16:creationId xmlns:a16="http://schemas.microsoft.com/office/drawing/2014/main" id="{AF9A1C11-62CB-87D0-82E2-B77E47B09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77"/>
          <a:stretch/>
        </p:blipFill>
        <p:spPr bwMode="auto">
          <a:xfrm>
            <a:off x="6589034" y="482032"/>
            <a:ext cx="5376634" cy="357772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EE0E5925-8023-ADBA-1DB7-4CD1A89948EE}"/>
              </a:ext>
            </a:extLst>
          </p:cNvPr>
          <p:cNvSpPr/>
          <p:nvPr/>
        </p:nvSpPr>
        <p:spPr>
          <a:xfrm>
            <a:off x="133075" y="5383922"/>
            <a:ext cx="3763819" cy="584338"/>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FD7CC29-43BF-7A38-1D32-09FC2B47C42E}"/>
              </a:ext>
            </a:extLst>
          </p:cNvPr>
          <p:cNvCxnSpPr>
            <a:cxnSpLocks/>
          </p:cNvCxnSpPr>
          <p:nvPr/>
        </p:nvCxnSpPr>
        <p:spPr>
          <a:xfrm flipH="1">
            <a:off x="4057491" y="5445413"/>
            <a:ext cx="2271221" cy="183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01045-3F76-5402-CD36-9284AC052073}"/>
              </a:ext>
            </a:extLst>
          </p:cNvPr>
          <p:cNvSpPr txBox="1"/>
          <p:nvPr/>
        </p:nvSpPr>
        <p:spPr>
          <a:xfrm>
            <a:off x="6113087" y="3559701"/>
            <a:ext cx="5671129" cy="2677656"/>
          </a:xfrm>
          <a:prstGeom prst="rect">
            <a:avLst/>
          </a:prstGeom>
          <a:solidFill>
            <a:schemeClr val="bg1"/>
          </a:solidFill>
          <a:ln w="76200">
            <a:solidFill>
              <a:schemeClr val="accent1"/>
            </a:solidFill>
          </a:ln>
        </p:spPr>
        <p:txBody>
          <a:bodyPr wrap="square" rtlCol="0">
            <a:spAutoFit/>
          </a:bodyPr>
          <a:lstStyle/>
          <a:p>
            <a:r>
              <a:rPr lang="en-US" sz="2800" b="1" dirty="0"/>
              <a:t>Field trip waiver:</a:t>
            </a:r>
            <a:br>
              <a:rPr lang="en-US" sz="2800" dirty="0"/>
            </a:br>
            <a:r>
              <a:rPr lang="en-US" sz="2800" dirty="0"/>
              <a:t>All students will need to sign a field trip waiver. </a:t>
            </a:r>
            <a:br>
              <a:rPr lang="en-US" sz="2800" dirty="0"/>
            </a:br>
            <a:r>
              <a:rPr lang="en-US" sz="2800" dirty="0"/>
              <a:t>If anyone is under 18, your parent will need to sign. Please let me know ASAP to coordinate.</a:t>
            </a:r>
          </a:p>
        </p:txBody>
      </p:sp>
    </p:spTree>
    <p:extLst>
      <p:ext uri="{BB962C8B-B14F-4D97-AF65-F5344CB8AC3E}">
        <p14:creationId xmlns:p14="http://schemas.microsoft.com/office/powerpoint/2010/main" val="3409773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20F7E03-D875-4A13-9514-FEAC1AF58601}"/>
              </a:ext>
            </a:extLst>
          </p:cNvPr>
          <p:cNvGraphicFramePr>
            <a:graphicFrameLocks noGrp="1"/>
          </p:cNvGraphicFramePr>
          <p:nvPr/>
        </p:nvGraphicFramePr>
        <p:xfrm>
          <a:off x="3092450" y="1978735"/>
          <a:ext cx="7668260" cy="4446694"/>
        </p:xfrm>
        <a:graphic>
          <a:graphicData uri="http://schemas.openxmlformats.org/drawingml/2006/table">
            <a:tbl>
              <a:tblPr firstRow="1" bandRow="1">
                <a:tableStyleId>{69CF1AB2-1976-4502-BF36-3FF5EA218861}</a:tableStyleId>
              </a:tblPr>
              <a:tblGrid>
                <a:gridCol w="3788410">
                  <a:extLst>
                    <a:ext uri="{9D8B030D-6E8A-4147-A177-3AD203B41FA5}">
                      <a16:colId xmlns:a16="http://schemas.microsoft.com/office/drawing/2014/main" val="2559405543"/>
                    </a:ext>
                  </a:extLst>
                </a:gridCol>
                <a:gridCol w="3879850">
                  <a:extLst>
                    <a:ext uri="{9D8B030D-6E8A-4147-A177-3AD203B41FA5}">
                      <a16:colId xmlns:a16="http://schemas.microsoft.com/office/drawing/2014/main" val="1250066547"/>
                    </a:ext>
                  </a:extLst>
                </a:gridCol>
              </a:tblGrid>
              <a:tr h="2223347">
                <a:tc>
                  <a:txBody>
                    <a:bodyPr/>
                    <a:lstStyle/>
                    <a:p>
                      <a:pPr algn="ctr"/>
                      <a:r>
                        <a:rPr lang="en-US" sz="4000" b="0" dirty="0"/>
                        <a:t>Causation</a:t>
                      </a:r>
                      <a:br>
                        <a:rPr lang="en-US" sz="4000" b="0" dirty="0"/>
                      </a:br>
                      <a:r>
                        <a:rPr lang="en-US" sz="3200" b="0" i="1" dirty="0"/>
                        <a:t>pain, discomfort, hunger,.. </a:t>
                      </a:r>
                      <a:endParaRPr lang="en-US" sz="4000" b="0" i="1" dirty="0"/>
                    </a:p>
                  </a:txBody>
                  <a:tcPr anchor="ctr">
                    <a:solidFill>
                      <a:schemeClr val="accent1">
                        <a:lumMod val="40000"/>
                        <a:lumOff val="60000"/>
                      </a:schemeClr>
                    </a:solidFill>
                  </a:tcPr>
                </a:tc>
                <a:tc>
                  <a:txBody>
                    <a:bodyPr/>
                    <a:lstStyle/>
                    <a:p>
                      <a:pPr algn="ctr"/>
                      <a:r>
                        <a:rPr lang="en-US" sz="4000" b="0" dirty="0"/>
                        <a:t>Development</a:t>
                      </a:r>
                    </a:p>
                    <a:p>
                      <a:pPr algn="ctr"/>
                      <a:r>
                        <a:rPr lang="en-US" sz="3200" b="0" i="1" dirty="0"/>
                        <a:t>Develops via cognitive maturation</a:t>
                      </a:r>
                    </a:p>
                  </a:txBody>
                  <a:tcPr anchor="ctr">
                    <a:solidFill>
                      <a:schemeClr val="accent3">
                        <a:lumMod val="40000"/>
                        <a:lumOff val="60000"/>
                      </a:schemeClr>
                    </a:solidFill>
                  </a:tcPr>
                </a:tc>
                <a:extLst>
                  <a:ext uri="{0D108BD9-81ED-4DB2-BD59-A6C34878D82A}">
                    <a16:rowId xmlns:a16="http://schemas.microsoft.com/office/drawing/2014/main" val="1180813573"/>
                  </a:ext>
                </a:extLst>
              </a:tr>
              <a:tr h="2223347">
                <a:tc>
                  <a:txBody>
                    <a:bodyPr/>
                    <a:lstStyle/>
                    <a:p>
                      <a:pPr algn="ctr"/>
                      <a:r>
                        <a:rPr lang="en-US" sz="4000" dirty="0"/>
                        <a:t>Function</a:t>
                      </a:r>
                    </a:p>
                    <a:p>
                      <a:pPr algn="ctr"/>
                      <a:r>
                        <a:rPr lang="en-US" sz="3200" i="1" dirty="0"/>
                        <a:t>Elicits caregiving, conveys information</a:t>
                      </a:r>
                    </a:p>
                  </a:txBody>
                  <a:tcPr anchor="ctr">
                    <a:solidFill>
                      <a:schemeClr val="accent1">
                        <a:lumMod val="60000"/>
                        <a:lumOff val="40000"/>
                      </a:schemeClr>
                    </a:solidFill>
                  </a:tcPr>
                </a:tc>
                <a:tc>
                  <a:txBody>
                    <a:bodyPr/>
                    <a:lstStyle/>
                    <a:p>
                      <a:pPr algn="ctr"/>
                      <a:r>
                        <a:rPr lang="en-US" sz="4000" dirty="0"/>
                        <a:t>Evolution</a:t>
                      </a:r>
                    </a:p>
                    <a:p>
                      <a:pPr algn="ctr"/>
                      <a:r>
                        <a:rPr lang="en-US" sz="3200" i="1" dirty="0"/>
                        <a:t>Enforce parental care, increases survivorship</a:t>
                      </a:r>
                    </a:p>
                  </a:txBody>
                  <a:tcPr anchor="ctr">
                    <a:solidFill>
                      <a:schemeClr val="accent3">
                        <a:lumMod val="60000"/>
                        <a:lumOff val="40000"/>
                      </a:schemeClr>
                    </a:solidFill>
                  </a:tcPr>
                </a:tc>
                <a:extLst>
                  <a:ext uri="{0D108BD9-81ED-4DB2-BD59-A6C34878D82A}">
                    <a16:rowId xmlns:a16="http://schemas.microsoft.com/office/drawing/2014/main" val="2137582779"/>
                  </a:ext>
                </a:extLst>
              </a:tr>
            </a:tbl>
          </a:graphicData>
        </a:graphic>
      </p:graphicFrame>
      <p:sp>
        <p:nvSpPr>
          <p:cNvPr id="9" name="Rectangle 2">
            <a:extLst>
              <a:ext uri="{FF2B5EF4-FFF2-40B4-BE49-F238E27FC236}">
                <a16:creationId xmlns:a16="http://schemas.microsoft.com/office/drawing/2014/main" id="{7D847418-EAB9-4103-A924-CA2BEA488703}"/>
              </a:ext>
            </a:extLst>
          </p:cNvPr>
          <p:cNvSpPr>
            <a:spLocks noGrp="1" noChangeArrowheads="1"/>
          </p:cNvSpPr>
          <p:nvPr>
            <p:ph type="title"/>
          </p:nvPr>
        </p:nvSpPr>
        <p:spPr>
          <a:xfrm>
            <a:off x="3092450" y="382576"/>
            <a:ext cx="8229600" cy="857250"/>
          </a:xfrm>
        </p:spPr>
        <p:txBody>
          <a:bodyPr>
            <a:normAutofit/>
          </a:bodyPr>
          <a:lstStyle/>
          <a:p>
            <a:pPr eaLnBrk="1" hangingPunct="1"/>
            <a:r>
              <a:rPr lang="en-US" altLang="en-US" dirty="0"/>
              <a:t>why do babies cry?</a:t>
            </a:r>
          </a:p>
        </p:txBody>
      </p:sp>
      <p:pic>
        <p:nvPicPr>
          <p:cNvPr id="9218" name="Picture 2" descr="Spongebob Crying by happaxgamma on DeviantArt">
            <a:extLst>
              <a:ext uri="{FF2B5EF4-FFF2-40B4-BE49-F238E27FC236}">
                <a16:creationId xmlns:a16="http://schemas.microsoft.com/office/drawing/2014/main" id="{B665D718-34BD-4B47-BC4C-2300E3DD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30" y="340042"/>
            <a:ext cx="2359166" cy="2008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26D90E7-8679-444C-B279-A28B9D97D9D7}"/>
              </a:ext>
            </a:extLst>
          </p:cNvPr>
          <p:cNvSpPr txBox="1"/>
          <p:nvPr/>
        </p:nvSpPr>
        <p:spPr>
          <a:xfrm>
            <a:off x="440690" y="5014180"/>
            <a:ext cx="2651760" cy="646331"/>
          </a:xfrm>
          <a:prstGeom prst="rect">
            <a:avLst/>
          </a:prstGeom>
          <a:noFill/>
        </p:spPr>
        <p:txBody>
          <a:bodyPr wrap="square" rtlCol="0">
            <a:spAutoFit/>
          </a:bodyPr>
          <a:lstStyle/>
          <a:p>
            <a:pPr algn="ctr"/>
            <a:r>
              <a:rPr lang="en-US" sz="3600" dirty="0"/>
              <a:t>Ultimate</a:t>
            </a:r>
          </a:p>
        </p:txBody>
      </p:sp>
      <p:sp>
        <p:nvSpPr>
          <p:cNvPr id="11" name="TextBox 10">
            <a:extLst>
              <a:ext uri="{FF2B5EF4-FFF2-40B4-BE49-F238E27FC236}">
                <a16:creationId xmlns:a16="http://schemas.microsoft.com/office/drawing/2014/main" id="{2CE9C05F-92A9-4FCA-AB93-B6AAFA5FE70C}"/>
              </a:ext>
            </a:extLst>
          </p:cNvPr>
          <p:cNvSpPr txBox="1"/>
          <p:nvPr/>
        </p:nvSpPr>
        <p:spPr>
          <a:xfrm>
            <a:off x="440690" y="2850126"/>
            <a:ext cx="2651760" cy="646331"/>
          </a:xfrm>
          <a:prstGeom prst="rect">
            <a:avLst/>
          </a:prstGeom>
          <a:noFill/>
        </p:spPr>
        <p:txBody>
          <a:bodyPr wrap="square" rtlCol="0">
            <a:spAutoFit/>
          </a:bodyPr>
          <a:lstStyle/>
          <a:p>
            <a:pPr algn="ctr"/>
            <a:r>
              <a:rPr lang="en-US" sz="3600" dirty="0"/>
              <a:t>Proximate</a:t>
            </a:r>
          </a:p>
        </p:txBody>
      </p:sp>
      <p:sp>
        <p:nvSpPr>
          <p:cNvPr id="12" name="TextBox 11">
            <a:extLst>
              <a:ext uri="{FF2B5EF4-FFF2-40B4-BE49-F238E27FC236}">
                <a16:creationId xmlns:a16="http://schemas.microsoft.com/office/drawing/2014/main" id="{E9B4554F-6793-DE6D-023C-AC12DA1FD03E}"/>
              </a:ext>
            </a:extLst>
          </p:cNvPr>
          <p:cNvSpPr txBox="1"/>
          <p:nvPr/>
        </p:nvSpPr>
        <p:spPr>
          <a:xfrm>
            <a:off x="3658871" y="1102783"/>
            <a:ext cx="2651760" cy="646331"/>
          </a:xfrm>
          <a:prstGeom prst="rect">
            <a:avLst/>
          </a:prstGeom>
          <a:noFill/>
        </p:spPr>
        <p:txBody>
          <a:bodyPr wrap="square" rtlCol="0">
            <a:spAutoFit/>
          </a:bodyPr>
          <a:lstStyle/>
          <a:p>
            <a:pPr algn="ctr"/>
            <a:r>
              <a:rPr lang="en-US" sz="3600" dirty="0"/>
              <a:t>Single form</a:t>
            </a:r>
          </a:p>
        </p:txBody>
      </p:sp>
      <p:sp>
        <p:nvSpPr>
          <p:cNvPr id="13" name="TextBox 12">
            <a:extLst>
              <a:ext uri="{FF2B5EF4-FFF2-40B4-BE49-F238E27FC236}">
                <a16:creationId xmlns:a16="http://schemas.microsoft.com/office/drawing/2014/main" id="{E4FD1C2B-A12D-CF54-333A-F457DBC9D2B7}"/>
              </a:ext>
            </a:extLst>
          </p:cNvPr>
          <p:cNvSpPr txBox="1"/>
          <p:nvPr/>
        </p:nvSpPr>
        <p:spPr>
          <a:xfrm>
            <a:off x="7207250" y="1102783"/>
            <a:ext cx="3352800" cy="646331"/>
          </a:xfrm>
          <a:prstGeom prst="rect">
            <a:avLst/>
          </a:prstGeom>
          <a:noFill/>
        </p:spPr>
        <p:txBody>
          <a:bodyPr wrap="square" rtlCol="0">
            <a:spAutoFit/>
          </a:bodyPr>
          <a:lstStyle/>
          <a:p>
            <a:pPr algn="ctr"/>
            <a:r>
              <a:rPr lang="en-US" sz="3600" dirty="0"/>
              <a:t>Historical series</a:t>
            </a:r>
          </a:p>
        </p:txBody>
      </p:sp>
    </p:spTree>
    <p:extLst>
      <p:ext uri="{BB962C8B-B14F-4D97-AF65-F5344CB8AC3E}">
        <p14:creationId xmlns:p14="http://schemas.microsoft.com/office/powerpoint/2010/main" val="632730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dn.c.photoshelter.com/img-get/I0000FKttQ3ianAg/s/880/880/AH-Signal-Crayfish-Pacifastacus-leniusculus-7753.jpg"/>
          <p:cNvPicPr>
            <a:picLocks noChangeAspect="1" noChangeArrowheads="1"/>
          </p:cNvPicPr>
          <p:nvPr/>
        </p:nvPicPr>
        <p:blipFill>
          <a:blip r:embed="rId3"/>
          <a:srcRect l="10488" t="4088" r="14417" b="5031"/>
          <a:stretch>
            <a:fillRect/>
          </a:stretch>
        </p:blipFill>
        <p:spPr bwMode="auto">
          <a:xfrm>
            <a:off x="2150534" y="3392199"/>
            <a:ext cx="3209365" cy="2590800"/>
          </a:xfrm>
          <a:prstGeom prst="rect">
            <a:avLst/>
          </a:prstGeom>
          <a:noFill/>
        </p:spPr>
      </p:pic>
      <p:pic>
        <p:nvPicPr>
          <p:cNvPr id="7172" name="Picture 4" descr="http://www.rightpet.com/thumbnail/BreedDetailPhotos/FishBreed_2_486_1.jpg"/>
          <p:cNvPicPr>
            <a:picLocks noChangeAspect="1" noChangeArrowheads="1"/>
          </p:cNvPicPr>
          <p:nvPr/>
        </p:nvPicPr>
        <p:blipFill>
          <a:blip r:embed="rId4"/>
          <a:srcRect/>
          <a:stretch>
            <a:fillRect/>
          </a:stretch>
        </p:blipFill>
        <p:spPr bwMode="auto">
          <a:xfrm>
            <a:off x="7789334" y="4060748"/>
            <a:ext cx="2820707" cy="2098607"/>
          </a:xfrm>
          <a:prstGeom prst="rect">
            <a:avLst/>
          </a:prstGeom>
          <a:noFill/>
        </p:spPr>
      </p:pic>
      <p:sp>
        <p:nvSpPr>
          <p:cNvPr id="2" name="Title 1"/>
          <p:cNvSpPr>
            <a:spLocks noGrp="1"/>
          </p:cNvSpPr>
          <p:nvPr>
            <p:ph type="title"/>
          </p:nvPr>
        </p:nvSpPr>
        <p:spPr>
          <a:xfrm>
            <a:off x="580813" y="1170165"/>
            <a:ext cx="11201400" cy="1632302"/>
          </a:xfrm>
        </p:spPr>
        <p:txBody>
          <a:bodyPr>
            <a:noAutofit/>
          </a:bodyPr>
          <a:lstStyle/>
          <a:p>
            <a:pPr algn="ctr"/>
            <a:r>
              <a:rPr lang="en-US" dirty="0"/>
              <a:t>Today we will be investigating behavior in crayfish and how that might affect invasion success. </a:t>
            </a:r>
          </a:p>
        </p:txBody>
      </p:sp>
      <p:pic>
        <p:nvPicPr>
          <p:cNvPr id="7174" name="Picture 6" descr="http://www.seagrant.umn.edu/ais/img/rustycrayfish/rusty_crayfish_10_low.jpg"/>
          <p:cNvPicPr>
            <a:picLocks noChangeAspect="1" noChangeArrowheads="1"/>
          </p:cNvPicPr>
          <p:nvPr/>
        </p:nvPicPr>
        <p:blipFill>
          <a:blip r:embed="rId5"/>
          <a:srcRect l="11110" r="8150"/>
          <a:stretch>
            <a:fillRect/>
          </a:stretch>
        </p:blipFill>
        <p:spPr bwMode="auto">
          <a:xfrm>
            <a:off x="5359899" y="3909442"/>
            <a:ext cx="2429435" cy="2255802"/>
          </a:xfrm>
          <a:prstGeom prst="rect">
            <a:avLst/>
          </a:prstGeom>
          <a:noFill/>
        </p:spPr>
      </p:pic>
    </p:spTree>
    <p:extLst>
      <p:ext uri="{BB962C8B-B14F-4D97-AF65-F5344CB8AC3E}">
        <p14:creationId xmlns:p14="http://schemas.microsoft.com/office/powerpoint/2010/main" val="2864679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186C43-8CBE-844A-976F-FE8A8135374F}"/>
              </a:ext>
            </a:extLst>
          </p:cNvPr>
          <p:cNvPicPr>
            <a:picLocks noChangeAspect="1"/>
          </p:cNvPicPr>
          <p:nvPr/>
        </p:nvPicPr>
        <p:blipFill rotWithShape="1">
          <a:blip r:embed="rId3"/>
          <a:srcRect l="15673" b="17037"/>
          <a:stretch/>
        </p:blipFill>
        <p:spPr>
          <a:xfrm>
            <a:off x="6835626" y="3676920"/>
            <a:ext cx="3406151" cy="2225101"/>
          </a:xfrm>
          <a:prstGeom prst="rect">
            <a:avLst/>
          </a:prstGeom>
        </p:spPr>
      </p:pic>
      <p:pic>
        <p:nvPicPr>
          <p:cNvPr id="13316" name="Picture 2" descr="C:\Users\hubertd.SCIENCE\Desktop\crayfish\keystone species\june201012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3026" y="2667000"/>
            <a:ext cx="2900363" cy="3235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7" name="Picture 3" descr="C:\Users\hubertd.SCIENCE\Desktop\crayfish\keystone species\050_B07_2_3.jpg"/>
          <p:cNvPicPr>
            <a:picLocks noChangeAspect="1" noChangeArrowheads="1"/>
          </p:cNvPicPr>
          <p:nvPr/>
        </p:nvPicPr>
        <p:blipFill rotWithShape="1">
          <a:blip r:embed="rId5">
            <a:extLst>
              <a:ext uri="{28A0092B-C50C-407E-A947-70E740481C1C}">
                <a14:useLocalDpi xmlns:a14="http://schemas.microsoft.com/office/drawing/2010/main" val="0"/>
              </a:ext>
            </a:extLst>
          </a:blip>
          <a:srcRect r="6493"/>
          <a:stretch/>
        </p:blipFill>
        <p:spPr bwMode="auto">
          <a:xfrm>
            <a:off x="6835627" y="2667000"/>
            <a:ext cx="2057400" cy="146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8" name="Picture 4" descr="C:\Users\hubertd.SCIENCE\Desktop\crayfish\keystone species\images.jpg"/>
          <p:cNvPicPr>
            <a:picLocks noChangeAspect="1" noChangeArrowheads="1"/>
          </p:cNvPicPr>
          <p:nvPr/>
        </p:nvPicPr>
        <p:blipFill rotWithShape="1">
          <a:blip r:embed="rId6">
            <a:extLst>
              <a:ext uri="{28A0092B-C50C-407E-A947-70E740481C1C}">
                <a14:useLocalDpi xmlns:a14="http://schemas.microsoft.com/office/drawing/2010/main" val="0"/>
              </a:ext>
            </a:extLst>
          </a:blip>
          <a:srcRect r="6713"/>
          <a:stretch/>
        </p:blipFill>
        <p:spPr bwMode="auto">
          <a:xfrm>
            <a:off x="8690164" y="1020762"/>
            <a:ext cx="3103226" cy="1646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9" name="Picture 5" descr="C:\Users\hubertd.SCIENCE\Desktop\crayfish\keystone species\Great-Egret-with-Crawfish.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26" y="1020762"/>
            <a:ext cx="2057400" cy="1646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81200" y="362982"/>
            <a:ext cx="8229600" cy="1143000"/>
          </a:xfrm>
        </p:spPr>
        <p:txBody>
          <a:bodyPr>
            <a:normAutofit fontScale="90000"/>
          </a:bodyPr>
          <a:lstStyle/>
          <a:p>
            <a:r>
              <a:rPr lang="en-US" dirty="0"/>
              <a:t>Why Crayfish? </a:t>
            </a:r>
            <a:br>
              <a:rPr lang="en-US" dirty="0"/>
            </a:br>
            <a:endParaRPr lang="en-US" dirty="0"/>
          </a:p>
        </p:txBody>
      </p:sp>
      <p:sp>
        <p:nvSpPr>
          <p:cNvPr id="3" name="Content Placeholder 2"/>
          <p:cNvSpPr>
            <a:spLocks noGrp="1"/>
          </p:cNvSpPr>
          <p:nvPr>
            <p:ph sz="half" idx="1"/>
          </p:nvPr>
        </p:nvSpPr>
        <p:spPr>
          <a:xfrm>
            <a:off x="579605" y="1020762"/>
            <a:ext cx="6256020" cy="5479455"/>
          </a:xfrm>
        </p:spPr>
        <p:txBody>
          <a:bodyPr>
            <a:normAutofit fontScale="92500"/>
          </a:bodyPr>
          <a:lstStyle/>
          <a:p>
            <a:pPr marL="0" indent="0">
              <a:buNone/>
            </a:pPr>
            <a:r>
              <a:rPr lang="en-US" sz="3500" dirty="0"/>
              <a:t>Organism that affects many trophic levels: </a:t>
            </a:r>
            <a:r>
              <a:rPr lang="en-US" sz="3500" dirty="0">
                <a:solidFill>
                  <a:schemeClr val="accent2">
                    <a:lumMod val="75000"/>
                  </a:schemeClr>
                </a:solidFill>
              </a:rPr>
              <a:t>they eat and get eaten by many other organisms.</a:t>
            </a:r>
          </a:p>
          <a:p>
            <a:pPr marL="0" indent="0">
              <a:buNone/>
            </a:pPr>
            <a:endParaRPr lang="en-US" sz="3500" dirty="0"/>
          </a:p>
          <a:p>
            <a:pPr marL="0" indent="0">
              <a:buNone/>
            </a:pPr>
            <a:r>
              <a:rPr lang="en-US" sz="3500" dirty="0">
                <a:solidFill>
                  <a:schemeClr val="accent1"/>
                </a:solidFill>
              </a:rPr>
              <a:t>Diet is varied </a:t>
            </a:r>
            <a:r>
              <a:rPr lang="en-US" sz="3500" dirty="0"/>
              <a:t>- eat aquatic plants, amphibian larvae, small fish, aquatic invertebrates, and dead animals. </a:t>
            </a:r>
          </a:p>
          <a:p>
            <a:pPr marL="0" indent="0">
              <a:buNone/>
            </a:pPr>
            <a:endParaRPr lang="en-US" sz="3500" dirty="0"/>
          </a:p>
          <a:p>
            <a:pPr marL="0" indent="0">
              <a:buNone/>
            </a:pPr>
            <a:r>
              <a:rPr lang="en-US" sz="3500" dirty="0"/>
              <a:t>Crayfish are </a:t>
            </a:r>
            <a:r>
              <a:rPr lang="en-US" sz="3500" dirty="0">
                <a:solidFill>
                  <a:schemeClr val="accent1"/>
                </a:solidFill>
              </a:rPr>
              <a:t>food source for </a:t>
            </a:r>
            <a:r>
              <a:rPr lang="en-US" sz="3500" dirty="0"/>
              <a:t>birds, fish, snakes, amphibians, mammals, and even other crayfish.</a:t>
            </a:r>
          </a:p>
          <a:p>
            <a:pPr marL="0" indent="0">
              <a:buNone/>
            </a:pPr>
            <a:endParaRPr lang="en-US" dirty="0"/>
          </a:p>
          <a:p>
            <a:endParaRPr lang="en-US" dirty="0"/>
          </a:p>
        </p:txBody>
      </p:sp>
    </p:spTree>
    <p:extLst>
      <p:ext uri="{BB962C8B-B14F-4D97-AF65-F5344CB8AC3E}">
        <p14:creationId xmlns:p14="http://schemas.microsoft.com/office/powerpoint/2010/main" val="3000077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084" y="583501"/>
            <a:ext cx="8229600" cy="657780"/>
          </a:xfrm>
        </p:spPr>
        <p:txBody>
          <a:bodyPr>
            <a:normAutofit fontScale="90000"/>
          </a:bodyPr>
          <a:lstStyle/>
          <a:p>
            <a:r>
              <a:rPr lang="en-US" dirty="0"/>
              <a:t>The challenge</a:t>
            </a:r>
          </a:p>
        </p:txBody>
      </p:sp>
      <p:sp>
        <p:nvSpPr>
          <p:cNvPr id="3" name="Content Placeholder 2"/>
          <p:cNvSpPr>
            <a:spLocks noGrp="1"/>
          </p:cNvSpPr>
          <p:nvPr>
            <p:ph sz="half" idx="1"/>
          </p:nvPr>
        </p:nvSpPr>
        <p:spPr>
          <a:xfrm>
            <a:off x="889228" y="1590502"/>
            <a:ext cx="3686991" cy="2570469"/>
          </a:xfrm>
        </p:spPr>
        <p:txBody>
          <a:bodyPr>
            <a:normAutofit/>
          </a:bodyPr>
          <a:lstStyle/>
          <a:p>
            <a:pPr marL="0" indent="0">
              <a:buNone/>
            </a:pPr>
            <a:r>
              <a:rPr lang="en-US" sz="3600" dirty="0"/>
              <a:t>Turning qualitative observations of behavior into quantitative measurements</a:t>
            </a:r>
          </a:p>
          <a:p>
            <a:pPr marL="0" indent="0">
              <a:buNone/>
            </a:pPr>
            <a:endParaRPr lang="en-US" dirty="0"/>
          </a:p>
          <a:p>
            <a:endParaRPr lang="en-US" dirty="0"/>
          </a:p>
        </p:txBody>
      </p:sp>
      <p:pic>
        <p:nvPicPr>
          <p:cNvPr id="1026" name="Picture 2" descr="Яндекс Картинки: поиск похожих изображений">
            <a:extLst>
              <a:ext uri="{FF2B5EF4-FFF2-40B4-BE49-F238E27FC236}">
                <a16:creationId xmlns:a16="http://schemas.microsoft.com/office/drawing/2014/main" id="{A1A3F1C4-0EDE-626F-C187-85C072CFE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857" y="677641"/>
            <a:ext cx="5859915" cy="505437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DD7034F-0D6D-B010-E342-5B178C449A66}"/>
              </a:ext>
            </a:extLst>
          </p:cNvPr>
          <p:cNvSpPr txBox="1">
            <a:spLocks/>
          </p:cNvSpPr>
          <p:nvPr/>
        </p:nvSpPr>
        <p:spPr>
          <a:xfrm>
            <a:off x="849084" y="4770830"/>
            <a:ext cx="4593773" cy="96118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en-US" sz="3600" dirty="0"/>
              <a:t>We’ll use an </a:t>
            </a:r>
            <a:r>
              <a:rPr lang="en-US" sz="3600" dirty="0">
                <a:solidFill>
                  <a:schemeClr val="accent2">
                    <a:lumMod val="75000"/>
                  </a:schemeClr>
                </a:solidFill>
              </a:rPr>
              <a:t>ethogram</a:t>
            </a:r>
          </a:p>
          <a:p>
            <a:pPr marL="0" indent="0">
              <a:buFont typeface="Arial" pitchFamily="34" charset="0"/>
              <a:buNone/>
            </a:pPr>
            <a:endParaRPr lang="en-US" dirty="0"/>
          </a:p>
          <a:p>
            <a:endParaRPr lang="en-US" dirty="0"/>
          </a:p>
        </p:txBody>
      </p:sp>
    </p:spTree>
    <p:extLst>
      <p:ext uri="{BB962C8B-B14F-4D97-AF65-F5344CB8AC3E}">
        <p14:creationId xmlns:p14="http://schemas.microsoft.com/office/powerpoint/2010/main" val="4062069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685" y="367796"/>
            <a:ext cx="9688286" cy="657780"/>
          </a:xfrm>
        </p:spPr>
        <p:txBody>
          <a:bodyPr>
            <a:normAutofit fontScale="90000"/>
          </a:bodyPr>
          <a:lstStyle/>
          <a:p>
            <a:r>
              <a:rPr lang="en-US" dirty="0"/>
              <a:t>Turning behavior into data: Ethogram</a:t>
            </a:r>
          </a:p>
        </p:txBody>
      </p:sp>
      <p:sp>
        <p:nvSpPr>
          <p:cNvPr id="3" name="Content Placeholder 2"/>
          <p:cNvSpPr>
            <a:spLocks noGrp="1"/>
          </p:cNvSpPr>
          <p:nvPr>
            <p:ph sz="half" idx="1"/>
          </p:nvPr>
        </p:nvSpPr>
        <p:spPr>
          <a:xfrm>
            <a:off x="845685" y="1306286"/>
            <a:ext cx="4310743" cy="4855028"/>
          </a:xfrm>
        </p:spPr>
        <p:txBody>
          <a:bodyPr>
            <a:normAutofit fontScale="92500" lnSpcReduction="20000"/>
          </a:bodyPr>
          <a:lstStyle/>
          <a:p>
            <a:pPr marL="0" indent="0">
              <a:buNone/>
            </a:pPr>
            <a:r>
              <a:rPr lang="en-US" sz="3600" dirty="0"/>
              <a:t>An </a:t>
            </a:r>
            <a:r>
              <a:rPr lang="en-US" sz="3600" dirty="0">
                <a:solidFill>
                  <a:schemeClr val="accent3"/>
                </a:solidFill>
              </a:rPr>
              <a:t>ethogram</a:t>
            </a:r>
            <a:r>
              <a:rPr lang="en-US" sz="3600" dirty="0"/>
              <a:t> is a catalogue or inventory of behaviors</a:t>
            </a:r>
          </a:p>
          <a:p>
            <a:pPr marL="0" indent="0">
              <a:buNone/>
            </a:pPr>
            <a:endParaRPr lang="en-US" sz="3600" dirty="0"/>
          </a:p>
          <a:p>
            <a:pPr marL="0" indent="0">
              <a:buNone/>
            </a:pPr>
            <a:r>
              <a:rPr lang="en-US" sz="3600" dirty="0"/>
              <a:t>Defined behaviors should not overlap</a:t>
            </a:r>
          </a:p>
          <a:p>
            <a:pPr marL="0" indent="0">
              <a:buNone/>
            </a:pPr>
            <a:endParaRPr lang="en-US" sz="3600" dirty="0"/>
          </a:p>
          <a:p>
            <a:pPr marL="0" indent="0">
              <a:buNone/>
            </a:pPr>
            <a:r>
              <a:rPr lang="en-US" sz="3600" dirty="0"/>
              <a:t>Defined behaviors should be limited to those which help answer your research questions </a:t>
            </a:r>
          </a:p>
          <a:p>
            <a:pPr marL="0" indent="0">
              <a:buNone/>
            </a:pPr>
            <a:endParaRPr lang="en-US" dirty="0"/>
          </a:p>
          <a:p>
            <a:endParaRPr lang="en-US" dirty="0"/>
          </a:p>
        </p:txBody>
      </p:sp>
      <p:pic>
        <p:nvPicPr>
          <p:cNvPr id="5" name="Picture 4">
            <a:extLst>
              <a:ext uri="{FF2B5EF4-FFF2-40B4-BE49-F238E27FC236}">
                <a16:creationId xmlns:a16="http://schemas.microsoft.com/office/drawing/2014/main" id="{1D6E322B-D85D-D701-A2D0-E57DB731471E}"/>
              </a:ext>
            </a:extLst>
          </p:cNvPr>
          <p:cNvPicPr>
            <a:picLocks noChangeAspect="1"/>
          </p:cNvPicPr>
          <p:nvPr/>
        </p:nvPicPr>
        <p:blipFill>
          <a:blip r:embed="rId3"/>
          <a:stretch>
            <a:fillRect/>
          </a:stretch>
        </p:blipFill>
        <p:spPr>
          <a:xfrm>
            <a:off x="5287056" y="1006531"/>
            <a:ext cx="6770914" cy="4460416"/>
          </a:xfrm>
          <a:prstGeom prst="rect">
            <a:avLst/>
          </a:prstGeom>
        </p:spPr>
      </p:pic>
    </p:spTree>
    <p:extLst>
      <p:ext uri="{BB962C8B-B14F-4D97-AF65-F5344CB8AC3E}">
        <p14:creationId xmlns:p14="http://schemas.microsoft.com/office/powerpoint/2010/main" val="1908688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27" y="370461"/>
            <a:ext cx="11346316" cy="657780"/>
          </a:xfrm>
        </p:spPr>
        <p:txBody>
          <a:bodyPr>
            <a:normAutofit fontScale="90000"/>
          </a:bodyPr>
          <a:lstStyle/>
          <a:p>
            <a:r>
              <a:rPr lang="en-US" dirty="0"/>
              <a:t>Turning behavior into data: sampling method</a:t>
            </a:r>
          </a:p>
        </p:txBody>
      </p:sp>
      <p:sp>
        <p:nvSpPr>
          <p:cNvPr id="3" name="Content Placeholder 2"/>
          <p:cNvSpPr>
            <a:spLocks noGrp="1"/>
          </p:cNvSpPr>
          <p:nvPr>
            <p:ph sz="half" idx="1"/>
          </p:nvPr>
        </p:nvSpPr>
        <p:spPr>
          <a:xfrm>
            <a:off x="1032442" y="1287808"/>
            <a:ext cx="10127115" cy="1306285"/>
          </a:xfrm>
        </p:spPr>
        <p:txBody>
          <a:bodyPr>
            <a:normAutofit/>
          </a:bodyPr>
          <a:lstStyle/>
          <a:p>
            <a:pPr marL="0" indent="0">
              <a:buNone/>
            </a:pPr>
            <a:r>
              <a:rPr lang="en-US" sz="3600" dirty="0">
                <a:solidFill>
                  <a:schemeClr val="accent3"/>
                </a:solidFill>
              </a:rPr>
              <a:t>Data can be taken continuously</a:t>
            </a:r>
            <a:r>
              <a:rPr lang="en-US" sz="3600" dirty="0"/>
              <a:t> over the entire observation period, </a:t>
            </a:r>
            <a:r>
              <a:rPr lang="en-US" sz="3600" dirty="0">
                <a:solidFill>
                  <a:schemeClr val="accent3"/>
                </a:solidFill>
              </a:rPr>
              <a:t>or discretely</a:t>
            </a:r>
            <a:r>
              <a:rPr lang="en-US" sz="3600" dirty="0"/>
              <a:t> at set intervals.</a:t>
            </a:r>
          </a:p>
          <a:p>
            <a:pPr marL="0" indent="0">
              <a:buNone/>
            </a:pPr>
            <a:endParaRPr lang="en-US" dirty="0"/>
          </a:p>
        </p:txBody>
      </p:sp>
    </p:spTree>
    <p:extLst>
      <p:ext uri="{BB962C8B-B14F-4D97-AF65-F5344CB8AC3E}">
        <p14:creationId xmlns:p14="http://schemas.microsoft.com/office/powerpoint/2010/main" val="170664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27" y="370461"/>
            <a:ext cx="11346316" cy="657780"/>
          </a:xfrm>
        </p:spPr>
        <p:txBody>
          <a:bodyPr>
            <a:normAutofit fontScale="90000"/>
          </a:bodyPr>
          <a:lstStyle/>
          <a:p>
            <a:r>
              <a:rPr lang="en-US" dirty="0"/>
              <a:t>Turning behavior into data: sampling method</a:t>
            </a:r>
          </a:p>
        </p:txBody>
      </p:sp>
      <p:sp>
        <p:nvSpPr>
          <p:cNvPr id="3" name="Content Placeholder 2"/>
          <p:cNvSpPr>
            <a:spLocks noGrp="1"/>
          </p:cNvSpPr>
          <p:nvPr>
            <p:ph sz="half" idx="1"/>
          </p:nvPr>
        </p:nvSpPr>
        <p:spPr>
          <a:xfrm>
            <a:off x="1032442" y="1287808"/>
            <a:ext cx="10127115" cy="1306285"/>
          </a:xfrm>
        </p:spPr>
        <p:txBody>
          <a:bodyPr>
            <a:normAutofit/>
          </a:bodyPr>
          <a:lstStyle/>
          <a:p>
            <a:pPr marL="0" indent="0">
              <a:buNone/>
            </a:pPr>
            <a:r>
              <a:rPr lang="en-US" sz="3600" dirty="0">
                <a:solidFill>
                  <a:schemeClr val="accent3"/>
                </a:solidFill>
              </a:rPr>
              <a:t>Data can be taken continuously</a:t>
            </a:r>
            <a:r>
              <a:rPr lang="en-US" sz="3600" dirty="0"/>
              <a:t> over the entire observation period, </a:t>
            </a:r>
            <a:r>
              <a:rPr lang="en-US" sz="3600" dirty="0">
                <a:solidFill>
                  <a:schemeClr val="accent3"/>
                </a:solidFill>
              </a:rPr>
              <a:t>or discretely</a:t>
            </a:r>
            <a:r>
              <a:rPr lang="en-US" sz="3600" dirty="0"/>
              <a:t> at set intervals.</a:t>
            </a:r>
          </a:p>
          <a:p>
            <a:pPr marL="0" indent="0">
              <a:buNone/>
            </a:pPr>
            <a:endParaRPr lang="en-US" dirty="0"/>
          </a:p>
        </p:txBody>
      </p:sp>
      <p:sp>
        <p:nvSpPr>
          <p:cNvPr id="4" name="Content Placeholder 2">
            <a:extLst>
              <a:ext uri="{FF2B5EF4-FFF2-40B4-BE49-F238E27FC236}">
                <a16:creationId xmlns:a16="http://schemas.microsoft.com/office/drawing/2014/main" id="{80604EF5-6ED4-F5AF-43F7-AECEC1CF4D03}"/>
              </a:ext>
            </a:extLst>
          </p:cNvPr>
          <p:cNvSpPr txBox="1">
            <a:spLocks/>
          </p:cNvSpPr>
          <p:nvPr/>
        </p:nvSpPr>
        <p:spPr>
          <a:xfrm>
            <a:off x="1032442" y="2617618"/>
            <a:ext cx="9822315" cy="15240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en-US" sz="3600" dirty="0"/>
              <a:t>You can take </a:t>
            </a:r>
            <a:r>
              <a:rPr lang="en-US" sz="3600" dirty="0">
                <a:solidFill>
                  <a:schemeClr val="accent3"/>
                </a:solidFill>
              </a:rPr>
              <a:t>focal data </a:t>
            </a:r>
            <a:r>
              <a:rPr lang="en-US" sz="3600" dirty="0"/>
              <a:t>from one individual at a time or </a:t>
            </a:r>
            <a:r>
              <a:rPr lang="en-US" sz="3600" dirty="0">
                <a:solidFill>
                  <a:schemeClr val="accent1"/>
                </a:solidFill>
              </a:rPr>
              <a:t>scan data </a:t>
            </a:r>
            <a:r>
              <a:rPr lang="en-US" sz="3600" dirty="0"/>
              <a:t>from multiple individuals at a time.</a:t>
            </a:r>
          </a:p>
          <a:p>
            <a:pPr marL="0" indent="0">
              <a:buFont typeface="Arial" pitchFamily="34" charset="0"/>
              <a:buNone/>
            </a:pPr>
            <a:endParaRPr lang="en-US" sz="3600" dirty="0"/>
          </a:p>
          <a:p>
            <a:pPr marL="0" indent="0">
              <a:buFont typeface="Arial" pitchFamily="34" charset="0"/>
              <a:buNone/>
            </a:pPr>
            <a:endParaRPr lang="en-US" dirty="0"/>
          </a:p>
          <a:p>
            <a:endParaRPr lang="en-US" dirty="0"/>
          </a:p>
        </p:txBody>
      </p:sp>
      <p:pic>
        <p:nvPicPr>
          <p:cNvPr id="7" name="Graphic 6" descr="Unicorn with solid fill">
            <a:extLst>
              <a:ext uri="{FF2B5EF4-FFF2-40B4-BE49-F238E27FC236}">
                <a16:creationId xmlns:a16="http://schemas.microsoft.com/office/drawing/2014/main" id="{482CC087-AD7D-F6A9-85EF-FAAFB456B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885" y="4432807"/>
            <a:ext cx="914400" cy="914400"/>
          </a:xfrm>
          <a:prstGeom prst="rect">
            <a:avLst/>
          </a:prstGeom>
        </p:spPr>
      </p:pic>
      <p:pic>
        <p:nvPicPr>
          <p:cNvPr id="8" name="Graphic 7" descr="Unicorn with solid fill">
            <a:extLst>
              <a:ext uri="{FF2B5EF4-FFF2-40B4-BE49-F238E27FC236}">
                <a16:creationId xmlns:a16="http://schemas.microsoft.com/office/drawing/2014/main" id="{9FADD52B-AF43-9815-7EFD-A7588ABEA1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875312" y="4280410"/>
            <a:ext cx="587830" cy="587830"/>
          </a:xfrm>
          <a:prstGeom prst="rect">
            <a:avLst/>
          </a:prstGeom>
        </p:spPr>
      </p:pic>
      <p:pic>
        <p:nvPicPr>
          <p:cNvPr id="9" name="Graphic 8" descr="Unicorn with solid fill">
            <a:extLst>
              <a:ext uri="{FF2B5EF4-FFF2-40B4-BE49-F238E27FC236}">
                <a16:creationId xmlns:a16="http://schemas.microsoft.com/office/drawing/2014/main" id="{EF0FE515-4084-B13C-9A29-59F4291AB1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673926" y="4884562"/>
            <a:ext cx="587830" cy="587830"/>
          </a:xfrm>
          <a:prstGeom prst="rect">
            <a:avLst/>
          </a:prstGeom>
        </p:spPr>
      </p:pic>
      <p:pic>
        <p:nvPicPr>
          <p:cNvPr id="10" name="Graphic 9" descr="Unicorn with solid fill">
            <a:extLst>
              <a:ext uri="{FF2B5EF4-FFF2-40B4-BE49-F238E27FC236}">
                <a16:creationId xmlns:a16="http://schemas.microsoft.com/office/drawing/2014/main" id="{139B2695-947C-5F3C-AC5B-F799037271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967841" y="3970165"/>
            <a:ext cx="990601" cy="990601"/>
          </a:xfrm>
          <a:prstGeom prst="rect">
            <a:avLst/>
          </a:prstGeom>
        </p:spPr>
      </p:pic>
      <p:pic>
        <p:nvPicPr>
          <p:cNvPr id="11" name="Graphic 10" descr="Unicorn with solid fill">
            <a:extLst>
              <a:ext uri="{FF2B5EF4-FFF2-40B4-BE49-F238E27FC236}">
                <a16:creationId xmlns:a16="http://schemas.microsoft.com/office/drawing/2014/main" id="{CF9978FF-CE80-16E1-FDC7-2799DB8463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048" y="4051807"/>
            <a:ext cx="762000" cy="762000"/>
          </a:xfrm>
          <a:prstGeom prst="rect">
            <a:avLst/>
          </a:prstGeom>
        </p:spPr>
      </p:pic>
      <p:pic>
        <p:nvPicPr>
          <p:cNvPr id="12" name="Graphic 11" descr="Unicorn with solid fill">
            <a:extLst>
              <a:ext uri="{FF2B5EF4-FFF2-40B4-BE49-F238E27FC236}">
                <a16:creationId xmlns:a16="http://schemas.microsoft.com/office/drawing/2014/main" id="{34604546-01CE-F824-3DF8-0E9CC8C180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7534" y="4512129"/>
            <a:ext cx="914400" cy="914400"/>
          </a:xfrm>
          <a:prstGeom prst="rect">
            <a:avLst/>
          </a:prstGeom>
        </p:spPr>
      </p:pic>
      <p:pic>
        <p:nvPicPr>
          <p:cNvPr id="13" name="Graphic 12" descr="Unicorn with solid fill">
            <a:extLst>
              <a:ext uri="{FF2B5EF4-FFF2-40B4-BE49-F238E27FC236}">
                <a16:creationId xmlns:a16="http://schemas.microsoft.com/office/drawing/2014/main" id="{41D8739D-D8DC-0E54-6CA6-9DF5453B92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164961" y="4359732"/>
            <a:ext cx="587830" cy="587830"/>
          </a:xfrm>
          <a:prstGeom prst="rect">
            <a:avLst/>
          </a:prstGeom>
        </p:spPr>
      </p:pic>
      <p:pic>
        <p:nvPicPr>
          <p:cNvPr id="14" name="Graphic 13" descr="Unicorn with solid fill">
            <a:extLst>
              <a:ext uri="{FF2B5EF4-FFF2-40B4-BE49-F238E27FC236}">
                <a16:creationId xmlns:a16="http://schemas.microsoft.com/office/drawing/2014/main" id="{67270177-3F2A-8F20-C422-5DBD6391BA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963575" y="4963884"/>
            <a:ext cx="587830" cy="587830"/>
          </a:xfrm>
          <a:prstGeom prst="rect">
            <a:avLst/>
          </a:prstGeom>
        </p:spPr>
      </p:pic>
      <p:pic>
        <p:nvPicPr>
          <p:cNvPr id="15" name="Graphic 14" descr="Unicorn with solid fill">
            <a:extLst>
              <a:ext uri="{FF2B5EF4-FFF2-40B4-BE49-F238E27FC236}">
                <a16:creationId xmlns:a16="http://schemas.microsoft.com/office/drawing/2014/main" id="{9663967C-7218-ED9E-6F8D-8ED5BF38F8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257490" y="4049487"/>
            <a:ext cx="990601" cy="990601"/>
          </a:xfrm>
          <a:prstGeom prst="rect">
            <a:avLst/>
          </a:prstGeom>
        </p:spPr>
      </p:pic>
      <p:pic>
        <p:nvPicPr>
          <p:cNvPr id="16" name="Graphic 15" descr="Unicorn with solid fill">
            <a:extLst>
              <a:ext uri="{FF2B5EF4-FFF2-40B4-BE49-F238E27FC236}">
                <a16:creationId xmlns:a16="http://schemas.microsoft.com/office/drawing/2014/main" id="{185B4E62-EACA-B550-6EC1-E563B99622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56697" y="4131129"/>
            <a:ext cx="762000" cy="762000"/>
          </a:xfrm>
          <a:prstGeom prst="rect">
            <a:avLst/>
          </a:prstGeom>
        </p:spPr>
      </p:pic>
    </p:spTree>
    <p:extLst>
      <p:ext uri="{BB962C8B-B14F-4D97-AF65-F5344CB8AC3E}">
        <p14:creationId xmlns:p14="http://schemas.microsoft.com/office/powerpoint/2010/main" val="2820160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27" y="370461"/>
            <a:ext cx="11346316" cy="657780"/>
          </a:xfrm>
        </p:spPr>
        <p:txBody>
          <a:bodyPr>
            <a:normAutofit fontScale="90000"/>
          </a:bodyPr>
          <a:lstStyle/>
          <a:p>
            <a:r>
              <a:rPr lang="en-US" dirty="0"/>
              <a:t>Turning behavior into data: sampling method</a:t>
            </a:r>
          </a:p>
        </p:txBody>
      </p:sp>
      <p:sp>
        <p:nvSpPr>
          <p:cNvPr id="3" name="Content Placeholder 2"/>
          <p:cNvSpPr>
            <a:spLocks noGrp="1"/>
          </p:cNvSpPr>
          <p:nvPr>
            <p:ph sz="half" idx="1"/>
          </p:nvPr>
        </p:nvSpPr>
        <p:spPr>
          <a:xfrm>
            <a:off x="1032442" y="1287808"/>
            <a:ext cx="10127115" cy="1306285"/>
          </a:xfrm>
        </p:spPr>
        <p:txBody>
          <a:bodyPr>
            <a:normAutofit/>
          </a:bodyPr>
          <a:lstStyle/>
          <a:p>
            <a:pPr marL="0" indent="0">
              <a:buNone/>
            </a:pPr>
            <a:r>
              <a:rPr lang="en-US" sz="3600" dirty="0">
                <a:solidFill>
                  <a:schemeClr val="accent3"/>
                </a:solidFill>
              </a:rPr>
              <a:t>Data can be taken continuously</a:t>
            </a:r>
            <a:r>
              <a:rPr lang="en-US" sz="3600" dirty="0"/>
              <a:t> over the entire observation period, </a:t>
            </a:r>
            <a:r>
              <a:rPr lang="en-US" sz="3600" dirty="0">
                <a:solidFill>
                  <a:schemeClr val="accent3"/>
                </a:solidFill>
              </a:rPr>
              <a:t>or discretely</a:t>
            </a:r>
            <a:r>
              <a:rPr lang="en-US" sz="3600" dirty="0"/>
              <a:t> at set intervals.</a:t>
            </a:r>
          </a:p>
          <a:p>
            <a:pPr marL="0" indent="0">
              <a:buNone/>
            </a:pPr>
            <a:endParaRPr lang="en-US" dirty="0"/>
          </a:p>
        </p:txBody>
      </p:sp>
      <p:sp>
        <p:nvSpPr>
          <p:cNvPr id="4" name="Content Placeholder 2">
            <a:extLst>
              <a:ext uri="{FF2B5EF4-FFF2-40B4-BE49-F238E27FC236}">
                <a16:creationId xmlns:a16="http://schemas.microsoft.com/office/drawing/2014/main" id="{80604EF5-6ED4-F5AF-43F7-AECEC1CF4D03}"/>
              </a:ext>
            </a:extLst>
          </p:cNvPr>
          <p:cNvSpPr txBox="1">
            <a:spLocks/>
          </p:cNvSpPr>
          <p:nvPr/>
        </p:nvSpPr>
        <p:spPr>
          <a:xfrm>
            <a:off x="1032442" y="2617618"/>
            <a:ext cx="9822315" cy="15240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en-US" sz="3600" dirty="0"/>
              <a:t>You can take </a:t>
            </a:r>
            <a:r>
              <a:rPr lang="en-US" sz="3600" dirty="0">
                <a:solidFill>
                  <a:schemeClr val="accent3"/>
                </a:solidFill>
              </a:rPr>
              <a:t>focal data </a:t>
            </a:r>
            <a:r>
              <a:rPr lang="en-US" sz="3600" dirty="0"/>
              <a:t>from one individual at a time or </a:t>
            </a:r>
            <a:r>
              <a:rPr lang="en-US" sz="3600" dirty="0">
                <a:solidFill>
                  <a:schemeClr val="accent3"/>
                </a:solidFill>
              </a:rPr>
              <a:t>scan data </a:t>
            </a:r>
            <a:r>
              <a:rPr lang="en-US" sz="3600" dirty="0"/>
              <a:t>from multiple individuals at a time.</a:t>
            </a:r>
          </a:p>
          <a:p>
            <a:pPr marL="0" indent="0">
              <a:buFont typeface="Arial" pitchFamily="34" charset="0"/>
              <a:buNone/>
            </a:pPr>
            <a:endParaRPr lang="en-US" sz="3600" dirty="0"/>
          </a:p>
          <a:p>
            <a:pPr marL="0" indent="0">
              <a:buFont typeface="Arial" pitchFamily="34" charset="0"/>
              <a:buNone/>
            </a:pPr>
            <a:endParaRPr lang="en-US" dirty="0"/>
          </a:p>
          <a:p>
            <a:endParaRPr lang="en-US" dirty="0"/>
          </a:p>
        </p:txBody>
      </p:sp>
      <p:sp>
        <p:nvSpPr>
          <p:cNvPr id="5" name="Content Placeholder 2">
            <a:extLst>
              <a:ext uri="{FF2B5EF4-FFF2-40B4-BE49-F238E27FC236}">
                <a16:creationId xmlns:a16="http://schemas.microsoft.com/office/drawing/2014/main" id="{7DC1C0ED-2B2B-576A-611D-4F9CE60908B5}"/>
              </a:ext>
            </a:extLst>
          </p:cNvPr>
          <p:cNvSpPr txBox="1">
            <a:spLocks/>
          </p:cNvSpPr>
          <p:nvPr/>
        </p:nvSpPr>
        <p:spPr>
          <a:xfrm>
            <a:off x="1032442" y="4141618"/>
            <a:ext cx="5063557" cy="15240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en-US" sz="3600" dirty="0">
                <a:solidFill>
                  <a:schemeClr val="accent3"/>
                </a:solidFill>
              </a:rPr>
              <a:t>Inter-observer variation </a:t>
            </a:r>
            <a:r>
              <a:rPr lang="en-US" sz="3600" dirty="0">
                <a:solidFill>
                  <a:schemeClr val="tx1"/>
                </a:solidFill>
              </a:rPr>
              <a:t>can be a </a:t>
            </a:r>
            <a:r>
              <a:rPr lang="en-US" sz="3600" dirty="0">
                <a:solidFill>
                  <a:schemeClr val="accent3"/>
                </a:solidFill>
              </a:rPr>
              <a:t>problem </a:t>
            </a:r>
            <a:r>
              <a:rPr lang="en-US" sz="3600" dirty="0"/>
              <a:t>in behavior analysis. </a:t>
            </a:r>
          </a:p>
          <a:p>
            <a:pPr marL="0" indent="0">
              <a:buFont typeface="Arial" pitchFamily="34" charset="0"/>
              <a:buNone/>
            </a:pPr>
            <a:endParaRPr lang="en-US" dirty="0"/>
          </a:p>
          <a:p>
            <a:endParaRPr lang="en-US" dirty="0"/>
          </a:p>
        </p:txBody>
      </p:sp>
      <p:pic>
        <p:nvPicPr>
          <p:cNvPr id="2050" name="Picture 2" descr="Different Perspectives Stock Illustrations – 517 Different Perspectives  Stock Illustrations, Vectors &amp; Clipart - Dreamstime">
            <a:extLst>
              <a:ext uri="{FF2B5EF4-FFF2-40B4-BE49-F238E27FC236}">
                <a16:creationId xmlns:a16="http://schemas.microsoft.com/office/drawing/2014/main" id="{96D187BA-6DFA-DEB8-E123-00CF0C5367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802"/>
          <a:stretch/>
        </p:blipFill>
        <p:spPr bwMode="auto">
          <a:xfrm>
            <a:off x="5943599" y="3671713"/>
            <a:ext cx="4519271" cy="246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511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4" descr="Yellow question mark">
            <a:extLst>
              <a:ext uri="{FF2B5EF4-FFF2-40B4-BE49-F238E27FC236}">
                <a16:creationId xmlns:a16="http://schemas.microsoft.com/office/drawing/2014/main" id="{F65414CF-29B5-4629-9ECB-7B2C2F023BDD}"/>
              </a:ext>
            </a:extLst>
          </p:cNvPr>
          <p:cNvPicPr>
            <a:picLocks noChangeAspect="1"/>
          </p:cNvPicPr>
          <p:nvPr/>
        </p:nvPicPr>
        <p:blipFill rotWithShape="1">
          <a:blip r:embed="rId3">
            <a:duotone>
              <a:schemeClr val="accent1">
                <a:shade val="45000"/>
                <a:satMod val="135000"/>
              </a:schemeClr>
              <a:prstClr val="white"/>
            </a:duotone>
            <a:alphaModFix amt="25000"/>
          </a:blip>
          <a:srcRect l="7273"/>
          <a:stretch/>
        </p:blipFill>
        <p:spPr>
          <a:xfrm>
            <a:off x="0" y="7"/>
            <a:ext cx="12192000" cy="6857993"/>
          </a:xfrm>
          <a:prstGeom prst="rect">
            <a:avLst/>
          </a:prstGeom>
        </p:spPr>
      </p:pic>
      <p:sp>
        <p:nvSpPr>
          <p:cNvPr id="7" name="Title 2">
            <a:extLst>
              <a:ext uri="{FF2B5EF4-FFF2-40B4-BE49-F238E27FC236}">
                <a16:creationId xmlns:a16="http://schemas.microsoft.com/office/drawing/2014/main" id="{35B49027-AE59-6E8B-A785-C90E89DC8823}"/>
              </a:ext>
            </a:extLst>
          </p:cNvPr>
          <p:cNvSpPr txBox="1">
            <a:spLocks/>
          </p:cNvSpPr>
          <p:nvPr/>
        </p:nvSpPr>
        <p:spPr>
          <a:xfrm>
            <a:off x="1028792" y="3123472"/>
            <a:ext cx="9874855" cy="2914650"/>
          </a:xfrm>
          <a:prstGeom prst="rect">
            <a:avLst/>
          </a:prstGeom>
        </p:spPr>
        <p:txBody>
          <a:bodyPr vert="horz" lIns="54198" tIns="27100" rIns="54198" bIns="27100" rtlCol="0" anchor="b">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541938" rtl="0" eaLnBrk="1" fontAlgn="auto" latinLnBrk="0" hangingPunct="1">
              <a:lnSpc>
                <a:spcPct val="80000"/>
              </a:lnSpc>
              <a:spcBef>
                <a:spcPct val="0"/>
              </a:spcBef>
              <a:spcAft>
                <a:spcPts val="0"/>
              </a:spcAft>
              <a:buClrTx/>
              <a:buSzTx/>
              <a:buFontTx/>
              <a:buNone/>
              <a:tabLst/>
              <a:defRPr/>
            </a:pPr>
            <a:r>
              <a:rPr kumimoji="0" lang="en-US" sz="12953" b="1" i="0" u="none" strike="noStrike" kern="1200" cap="none" spc="-72" normalizeH="0" baseline="0" noProof="0">
                <a:ln>
                  <a:noFill/>
                </a:ln>
                <a:solidFill>
                  <a:prstClr val="white"/>
                </a:solidFill>
                <a:effectLst/>
                <a:uLnTx/>
                <a:uFillTx/>
                <a:latin typeface="Calibri Light" panose="020F0302020204030204"/>
                <a:ea typeface="+mj-ea"/>
                <a:cs typeface="+mj-cs"/>
              </a:rPr>
              <a:t>Questions?</a:t>
            </a:r>
            <a:endParaRPr kumimoji="0" lang="en-US" sz="12953" b="1" i="0" u="none" strike="noStrike" kern="1200" cap="none" spc="-72" normalizeH="0" baseline="0" noProof="0" dirty="0">
              <a:ln>
                <a:noFill/>
              </a:ln>
              <a:solidFill>
                <a:prstClr val="white"/>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789509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96C26-B7EC-0C14-9FE2-671F13C63A54}"/>
              </a:ext>
            </a:extLst>
          </p:cNvPr>
          <p:cNvSpPr/>
          <p:nvPr/>
        </p:nvSpPr>
        <p:spPr>
          <a:xfrm>
            <a:off x="0" y="-149226"/>
            <a:ext cx="12192000" cy="4987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2C1157-24C0-4712-84F1-BD1D58900FAE}"/>
              </a:ext>
            </a:extLst>
          </p:cNvPr>
          <p:cNvSpPr>
            <a:spLocks noGrp="1"/>
          </p:cNvSpPr>
          <p:nvPr>
            <p:ph type="ctrTitle" idx="4294967295"/>
          </p:nvPr>
        </p:nvSpPr>
        <p:spPr>
          <a:xfrm>
            <a:off x="1" y="4525963"/>
            <a:ext cx="12192000" cy="2849562"/>
          </a:xfrm>
        </p:spPr>
        <p:txBody>
          <a:bodyPr>
            <a:normAutofit/>
          </a:bodyPr>
          <a:lstStyle/>
          <a:p>
            <a:pPr algn="ctr"/>
            <a:r>
              <a:rPr lang="en-US" sz="6000" dirty="0">
                <a:solidFill>
                  <a:schemeClr val="bg1"/>
                </a:solidFill>
              </a:rPr>
              <a:t>Today’s Activities</a:t>
            </a:r>
          </a:p>
        </p:txBody>
      </p:sp>
      <p:pic>
        <p:nvPicPr>
          <p:cNvPr id="3" name="Picture 8" descr="http://cryptobranchidae.tripod.com/sitebuildercontent/sitebuilderpictures/redswampcrayfish.jpg">
            <a:extLst>
              <a:ext uri="{FF2B5EF4-FFF2-40B4-BE49-F238E27FC236}">
                <a16:creationId xmlns:a16="http://schemas.microsoft.com/office/drawing/2014/main" id="{828474A0-3B6F-B513-B281-D0DA7052FE0A}"/>
              </a:ext>
            </a:extLst>
          </p:cNvPr>
          <p:cNvPicPr>
            <a:picLocks noChangeAspect="1" noChangeArrowheads="1"/>
          </p:cNvPicPr>
          <p:nvPr/>
        </p:nvPicPr>
        <p:blipFill rotWithShape="1">
          <a:blip r:embed="rId2"/>
          <a:srcRect t="8015" b="22472"/>
          <a:stretch/>
        </p:blipFill>
        <p:spPr bwMode="auto">
          <a:xfrm>
            <a:off x="2233332" y="284200"/>
            <a:ext cx="8016282" cy="4241342"/>
          </a:xfrm>
          <a:prstGeom prst="rect">
            <a:avLst/>
          </a:prstGeom>
          <a:noFill/>
        </p:spPr>
      </p:pic>
      <p:pic>
        <p:nvPicPr>
          <p:cNvPr id="17" name="Picture 16" descr="A cat sitting on a couch&#10;&#10;Description automatically generated with medium confidence">
            <a:extLst>
              <a:ext uri="{FF2B5EF4-FFF2-40B4-BE49-F238E27FC236}">
                <a16:creationId xmlns:a16="http://schemas.microsoft.com/office/drawing/2014/main" id="{0440A63B-F902-5BEE-7928-A11F520DA091}"/>
              </a:ext>
            </a:extLst>
          </p:cNvPr>
          <p:cNvPicPr>
            <a:picLocks noChangeAspect="1"/>
          </p:cNvPicPr>
          <p:nvPr/>
        </p:nvPicPr>
        <p:blipFill rotWithShape="1">
          <a:blip r:embed="rId3"/>
          <a:srcRect l="46499" t="31825" r="4829" b="30352"/>
          <a:stretch/>
        </p:blipFill>
        <p:spPr>
          <a:xfrm>
            <a:off x="4586647" y="1134613"/>
            <a:ext cx="2033610" cy="2107091"/>
          </a:xfrm>
          <a:prstGeom prst="ellipse">
            <a:avLst/>
          </a:prstGeom>
        </p:spPr>
      </p:pic>
    </p:spTree>
    <p:extLst>
      <p:ext uri="{BB962C8B-B14F-4D97-AF65-F5344CB8AC3E}">
        <p14:creationId xmlns:p14="http://schemas.microsoft.com/office/powerpoint/2010/main" val="1322177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245" y="416039"/>
            <a:ext cx="7893102" cy="588818"/>
          </a:xfrm>
        </p:spPr>
        <p:txBody>
          <a:bodyPr>
            <a:normAutofit fontScale="90000"/>
          </a:bodyPr>
          <a:lstStyle/>
          <a:p>
            <a:r>
              <a:rPr lang="en-US" dirty="0">
                <a:solidFill>
                  <a:schemeClr val="accent4"/>
                </a:solidFill>
              </a:rPr>
              <a:t>About the homework.. </a:t>
            </a:r>
          </a:p>
        </p:txBody>
      </p:sp>
      <p:sp>
        <p:nvSpPr>
          <p:cNvPr id="3" name="Content Placeholder 2"/>
          <p:cNvSpPr>
            <a:spLocks noGrp="1"/>
          </p:cNvSpPr>
          <p:nvPr>
            <p:ph idx="1"/>
          </p:nvPr>
        </p:nvSpPr>
        <p:spPr>
          <a:xfrm>
            <a:off x="1308228" y="1256189"/>
            <a:ext cx="7281590" cy="4891363"/>
          </a:xfrm>
        </p:spPr>
        <p:txBody>
          <a:bodyPr>
            <a:normAutofit/>
          </a:bodyPr>
          <a:lstStyle/>
          <a:p>
            <a:endParaRPr lang="en-US" sz="2371" dirty="0">
              <a:solidFill>
                <a:schemeClr val="tx1"/>
              </a:solidFill>
            </a:endParaRPr>
          </a:p>
          <a:p>
            <a:endParaRPr lang="en-US" sz="1854" dirty="0">
              <a:solidFill>
                <a:schemeClr val="tx1"/>
              </a:solidFill>
            </a:endParaRPr>
          </a:p>
        </p:txBody>
      </p:sp>
      <p:sp>
        <p:nvSpPr>
          <p:cNvPr id="4" name="Content Placeholder 2">
            <a:extLst>
              <a:ext uri="{FF2B5EF4-FFF2-40B4-BE49-F238E27FC236}">
                <a16:creationId xmlns:a16="http://schemas.microsoft.com/office/drawing/2014/main" id="{F0D33EC1-8502-0B29-6301-1C421B934647}"/>
              </a:ext>
            </a:extLst>
          </p:cNvPr>
          <p:cNvSpPr txBox="1">
            <a:spLocks/>
          </p:cNvSpPr>
          <p:nvPr/>
        </p:nvSpPr>
        <p:spPr>
          <a:xfrm>
            <a:off x="964245" y="1507520"/>
            <a:ext cx="9919528" cy="4891363"/>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dirty="0">
                <a:solidFill>
                  <a:schemeClr val="accent4"/>
                </a:solidFill>
              </a:rPr>
              <a:t>HYPOTHESIS</a:t>
            </a:r>
          </a:p>
          <a:p>
            <a:pPr marL="0" indent="0">
              <a:buNone/>
            </a:pPr>
            <a:r>
              <a:rPr lang="en-US" sz="3273" dirty="0">
                <a:solidFill>
                  <a:schemeClr val="tx1"/>
                </a:solidFill>
              </a:rPr>
              <a:t>What we think will happen, and </a:t>
            </a:r>
            <a:r>
              <a:rPr lang="en-US" sz="3273" b="1" i="1" dirty="0">
                <a:solidFill>
                  <a:schemeClr val="tx1"/>
                </a:solidFill>
              </a:rPr>
              <a:t>why (mechanisms)</a:t>
            </a:r>
            <a:r>
              <a:rPr lang="en-US" sz="3273" i="1" dirty="0">
                <a:solidFill>
                  <a:schemeClr val="tx1"/>
                </a:solidFill>
              </a:rPr>
              <a:t>. </a:t>
            </a:r>
            <a:br>
              <a:rPr lang="en-US" sz="3273" i="1" dirty="0">
                <a:solidFill>
                  <a:schemeClr val="tx1"/>
                </a:solidFill>
              </a:rPr>
            </a:br>
            <a:r>
              <a:rPr lang="en-US" sz="3273" dirty="0">
                <a:solidFill>
                  <a:schemeClr val="tx1"/>
                </a:solidFill>
              </a:rPr>
              <a:t>‘because’ statement recommended</a:t>
            </a:r>
          </a:p>
          <a:p>
            <a:pPr marL="0" indent="0">
              <a:buNone/>
            </a:pPr>
            <a:endParaRPr lang="en-US" sz="3273" dirty="0">
              <a:solidFill>
                <a:schemeClr val="accent1"/>
              </a:solidFill>
            </a:endParaRPr>
          </a:p>
          <a:p>
            <a:pPr marL="0" indent="0">
              <a:buNone/>
            </a:pPr>
            <a:r>
              <a:rPr lang="en-US" sz="3273" dirty="0">
                <a:solidFill>
                  <a:schemeClr val="accent4"/>
                </a:solidFill>
              </a:rPr>
              <a:t>PREDICTION</a:t>
            </a:r>
          </a:p>
          <a:p>
            <a:pPr marL="3455" lvl="1" indent="0">
              <a:buNone/>
            </a:pPr>
            <a:r>
              <a:rPr lang="en-US" sz="3273" dirty="0">
                <a:solidFill>
                  <a:schemeClr val="tx1"/>
                </a:solidFill>
              </a:rPr>
              <a:t>What the </a:t>
            </a:r>
            <a:r>
              <a:rPr lang="en-US" sz="3273" b="1" dirty="0">
                <a:solidFill>
                  <a:schemeClr val="tx1"/>
                </a:solidFill>
              </a:rPr>
              <a:t>data</a:t>
            </a:r>
            <a:r>
              <a:rPr lang="en-US" sz="3273" dirty="0">
                <a:solidFill>
                  <a:schemeClr val="tx1"/>
                </a:solidFill>
              </a:rPr>
              <a:t> will look like if the hypothesis is supported. </a:t>
            </a:r>
            <a:br>
              <a:rPr lang="en-US" sz="3273" dirty="0">
                <a:solidFill>
                  <a:schemeClr val="tx1"/>
                </a:solidFill>
              </a:rPr>
            </a:br>
            <a:r>
              <a:rPr lang="en-US" sz="3273" dirty="0">
                <a:solidFill>
                  <a:schemeClr val="tx1"/>
                </a:solidFill>
              </a:rPr>
              <a:t>‘if-then’ statement recommended</a:t>
            </a:r>
          </a:p>
          <a:p>
            <a:pPr marL="3455" lvl="1" indent="0">
              <a:buNone/>
            </a:pPr>
            <a:r>
              <a:rPr lang="en-US" sz="3273" i="1" dirty="0">
                <a:solidFill>
                  <a:schemeClr val="tx1"/>
                </a:solidFill>
              </a:rPr>
              <a:t>should include your explanatory and response variables</a:t>
            </a:r>
          </a:p>
          <a:p>
            <a:pPr marL="0" indent="0">
              <a:buNone/>
            </a:pPr>
            <a:endParaRPr lang="en-US" sz="2371" dirty="0">
              <a:solidFill>
                <a:schemeClr val="tx1"/>
              </a:solidFill>
            </a:endParaRPr>
          </a:p>
          <a:p>
            <a:endParaRPr lang="en-US" sz="1854" dirty="0">
              <a:solidFill>
                <a:schemeClr val="tx1"/>
              </a:solidFill>
            </a:endParaRPr>
          </a:p>
        </p:txBody>
      </p:sp>
    </p:spTree>
    <p:extLst>
      <p:ext uri="{BB962C8B-B14F-4D97-AF65-F5344CB8AC3E}">
        <p14:creationId xmlns:p14="http://schemas.microsoft.com/office/powerpoint/2010/main" val="2024362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561-BFF9-F60F-6C74-A89E80F3E979}"/>
              </a:ext>
            </a:extLst>
          </p:cNvPr>
          <p:cNvSpPr>
            <a:spLocks noGrp="1"/>
          </p:cNvSpPr>
          <p:nvPr>
            <p:ph type="title"/>
          </p:nvPr>
        </p:nvSpPr>
        <p:spPr>
          <a:xfrm>
            <a:off x="2307771" y="2313819"/>
            <a:ext cx="8192187" cy="1452638"/>
          </a:xfrm>
        </p:spPr>
        <p:txBody>
          <a:bodyPr>
            <a:normAutofit/>
          </a:bodyPr>
          <a:lstStyle/>
          <a:p>
            <a:r>
              <a:rPr lang="en-US" sz="4800" dirty="0"/>
              <a:t>Part 1: Invasive species discussion</a:t>
            </a:r>
          </a:p>
        </p:txBody>
      </p:sp>
    </p:spTree>
    <p:extLst>
      <p:ext uri="{BB962C8B-B14F-4D97-AF65-F5344CB8AC3E}">
        <p14:creationId xmlns:p14="http://schemas.microsoft.com/office/powerpoint/2010/main" val="20184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Straying Far From Home, Invasive Crayfish Threatens U.S. Waterways">
            <a:hlinkClick r:id="" action="ppaction://media"/>
            <a:extLst>
              <a:ext uri="{FF2B5EF4-FFF2-40B4-BE49-F238E27FC236}">
                <a16:creationId xmlns:a16="http://schemas.microsoft.com/office/drawing/2014/main" id="{C4D459FA-C52C-47C4-9219-67898C5D8F12}"/>
              </a:ext>
            </a:extLst>
          </p:cNvPr>
          <p:cNvPicPr>
            <a:picLocks noRot="1" noChangeAspect="1"/>
          </p:cNvPicPr>
          <p:nvPr>
            <a:videoFile r:link="rId1"/>
          </p:nvPr>
        </p:nvPicPr>
        <p:blipFill>
          <a:blip r:embed="rId4"/>
          <a:stretch>
            <a:fillRect/>
          </a:stretch>
        </p:blipFill>
        <p:spPr>
          <a:xfrm>
            <a:off x="600772" y="354233"/>
            <a:ext cx="10937293" cy="6179571"/>
          </a:xfrm>
          <a:prstGeom prst="rect">
            <a:avLst/>
          </a:prstGeom>
        </p:spPr>
      </p:pic>
    </p:spTree>
    <p:extLst>
      <p:ext uri="{BB962C8B-B14F-4D97-AF65-F5344CB8AC3E}">
        <p14:creationId xmlns:p14="http://schemas.microsoft.com/office/powerpoint/2010/main" val="161163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9123" y="180219"/>
            <a:ext cx="7559578" cy="1158665"/>
          </a:xfrm>
        </p:spPr>
        <p:txBody>
          <a:bodyPr>
            <a:normAutofit/>
          </a:bodyPr>
          <a:lstStyle/>
          <a:p>
            <a:r>
              <a:rPr lang="en-US" sz="4800" dirty="0"/>
              <a:t>Discussion: Part 1 of lab</a:t>
            </a:r>
          </a:p>
        </p:txBody>
      </p:sp>
      <p:sp>
        <p:nvSpPr>
          <p:cNvPr id="3" name="Content Placeholder 2"/>
          <p:cNvSpPr>
            <a:spLocks noGrp="1"/>
          </p:cNvSpPr>
          <p:nvPr>
            <p:ph idx="1"/>
          </p:nvPr>
        </p:nvSpPr>
        <p:spPr>
          <a:xfrm>
            <a:off x="6880860" y="1729465"/>
            <a:ext cx="4976399" cy="5023397"/>
          </a:xfrm>
        </p:spPr>
        <p:txBody>
          <a:bodyPr>
            <a:normAutofit/>
          </a:bodyPr>
          <a:lstStyle/>
          <a:p>
            <a:r>
              <a:rPr lang="en-US" sz="3200" dirty="0"/>
              <a:t>Should we stop spending so much money on trying to control invasive species? Why/Why not?</a:t>
            </a:r>
          </a:p>
          <a:p>
            <a:endParaRPr lang="en-US" sz="3200" dirty="0"/>
          </a:p>
          <a:p>
            <a:r>
              <a:rPr lang="en-US" sz="3200" dirty="0"/>
              <a:t>What would the societal ramifications be if we stopped?</a:t>
            </a:r>
          </a:p>
        </p:txBody>
      </p:sp>
      <p:pic>
        <p:nvPicPr>
          <p:cNvPr id="5" name="Picture 2" descr="Aquatic Invasive Species">
            <a:extLst>
              <a:ext uri="{FF2B5EF4-FFF2-40B4-BE49-F238E27FC236}">
                <a16:creationId xmlns:a16="http://schemas.microsoft.com/office/drawing/2014/main" id="{614E3482-78E6-4EA3-B60D-B58913D5E8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999" y="1729466"/>
            <a:ext cx="5824913" cy="3640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453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899" y="277167"/>
            <a:ext cx="10772775" cy="1100668"/>
          </a:xfrm>
        </p:spPr>
        <p:txBody>
          <a:bodyPr>
            <a:normAutofit/>
          </a:bodyPr>
          <a:lstStyle/>
          <a:p>
            <a:r>
              <a:rPr lang="en-US" dirty="0"/>
              <a:t>Class Discussion</a:t>
            </a:r>
          </a:p>
        </p:txBody>
      </p:sp>
      <p:sp>
        <p:nvSpPr>
          <p:cNvPr id="3" name="Content Placeholder 2"/>
          <p:cNvSpPr>
            <a:spLocks noGrp="1"/>
          </p:cNvSpPr>
          <p:nvPr>
            <p:ph idx="1"/>
          </p:nvPr>
        </p:nvSpPr>
        <p:spPr>
          <a:xfrm>
            <a:off x="491899" y="1604358"/>
            <a:ext cx="5136076" cy="4525963"/>
          </a:xfrm>
        </p:spPr>
        <p:txBody>
          <a:bodyPr>
            <a:normAutofit fontScale="92500"/>
          </a:bodyPr>
          <a:lstStyle/>
          <a:p>
            <a:r>
              <a:rPr lang="en-US" sz="3200" dirty="0">
                <a:solidFill>
                  <a:schemeClr val="accent1"/>
                </a:solidFill>
              </a:rPr>
              <a:t>What would the societal ramifications be if we stopped?</a:t>
            </a:r>
          </a:p>
          <a:p>
            <a:r>
              <a:rPr lang="en-US" sz="3200" dirty="0"/>
              <a:t>Losses to fisheries or other economic impacts</a:t>
            </a:r>
          </a:p>
          <a:p>
            <a:r>
              <a:rPr lang="en-US" sz="3200" dirty="0"/>
              <a:t>Loss of tourism or ecotourism in areas that draw people in to look at wildlife</a:t>
            </a:r>
          </a:p>
          <a:p>
            <a:r>
              <a:rPr lang="en-US" sz="3200" dirty="0"/>
              <a:t>Poor water quality or damage to infrastructure</a:t>
            </a:r>
          </a:p>
        </p:txBody>
      </p:sp>
      <p:pic>
        <p:nvPicPr>
          <p:cNvPr id="4100" name="Picture 4" descr="How to effectively control zebra mussels">
            <a:extLst>
              <a:ext uri="{FF2B5EF4-FFF2-40B4-BE49-F238E27FC236}">
                <a16:creationId xmlns:a16="http://schemas.microsoft.com/office/drawing/2014/main" id="{05FFC93B-0010-4199-8151-B4FDCB5FA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85875"/>
            <a:ext cx="5715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389FF3-11E7-4820-AB8F-513394FFB2BC}"/>
              </a:ext>
            </a:extLst>
          </p:cNvPr>
          <p:cNvSpPr txBox="1"/>
          <p:nvPr/>
        </p:nvSpPr>
        <p:spPr>
          <a:xfrm>
            <a:off x="6206899" y="5588076"/>
            <a:ext cx="5604101" cy="461665"/>
          </a:xfrm>
          <a:prstGeom prst="rect">
            <a:avLst/>
          </a:prstGeom>
          <a:noFill/>
        </p:spPr>
        <p:txBody>
          <a:bodyPr wrap="square" rtlCol="0">
            <a:spAutoFit/>
          </a:bodyPr>
          <a:lstStyle/>
          <a:p>
            <a:r>
              <a:rPr lang="en-US" sz="2400" i="1" dirty="0"/>
              <a:t>Image: pipe clogged with zebra mussels</a:t>
            </a:r>
          </a:p>
        </p:txBody>
      </p:sp>
    </p:spTree>
    <p:extLst>
      <p:ext uri="{BB962C8B-B14F-4D97-AF65-F5344CB8AC3E}">
        <p14:creationId xmlns:p14="http://schemas.microsoft.com/office/powerpoint/2010/main" val="3926097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F623-1B79-48C0-B72A-8C3A8BE86AC5}"/>
              </a:ext>
            </a:extLst>
          </p:cNvPr>
          <p:cNvSpPr>
            <a:spLocks noGrp="1"/>
          </p:cNvSpPr>
          <p:nvPr>
            <p:ph type="title"/>
          </p:nvPr>
        </p:nvSpPr>
        <p:spPr>
          <a:xfrm>
            <a:off x="251460" y="151002"/>
            <a:ext cx="10772775" cy="1658198"/>
          </a:xfrm>
        </p:spPr>
        <p:txBody>
          <a:bodyPr>
            <a:normAutofit fontScale="90000"/>
          </a:bodyPr>
          <a:lstStyle/>
          <a:p>
            <a:r>
              <a:rPr lang="en-US" dirty="0"/>
              <a:t>Part 2: </a:t>
            </a:r>
            <a:br>
              <a:rPr lang="en-US" dirty="0"/>
            </a:br>
            <a:r>
              <a:rPr lang="en-US" dirty="0"/>
              <a:t>Investigating Agonistic Behaviors of Crayfish</a:t>
            </a:r>
          </a:p>
        </p:txBody>
      </p:sp>
      <p:sp>
        <p:nvSpPr>
          <p:cNvPr id="3" name="Content Placeholder 2">
            <a:extLst>
              <a:ext uri="{FF2B5EF4-FFF2-40B4-BE49-F238E27FC236}">
                <a16:creationId xmlns:a16="http://schemas.microsoft.com/office/drawing/2014/main" id="{82548274-D5E8-4D11-8575-BBBEAC9AC234}"/>
              </a:ext>
            </a:extLst>
          </p:cNvPr>
          <p:cNvSpPr>
            <a:spLocks noGrp="1"/>
          </p:cNvSpPr>
          <p:nvPr>
            <p:ph idx="1"/>
          </p:nvPr>
        </p:nvSpPr>
        <p:spPr>
          <a:xfrm>
            <a:off x="251460" y="2252362"/>
            <a:ext cx="5844540" cy="3731994"/>
          </a:xfrm>
        </p:spPr>
        <p:txBody>
          <a:bodyPr>
            <a:noAutofit/>
          </a:bodyPr>
          <a:lstStyle/>
          <a:p>
            <a:r>
              <a:rPr lang="en-US" sz="3600" dirty="0"/>
              <a:t>You will be recording agonistic behaviors using an </a:t>
            </a:r>
            <a:r>
              <a:rPr lang="en-US" sz="3600" dirty="0">
                <a:solidFill>
                  <a:schemeClr val="accent3"/>
                </a:solidFill>
              </a:rPr>
              <a:t>ethogram</a:t>
            </a:r>
            <a:r>
              <a:rPr lang="en-US" sz="3600" dirty="0"/>
              <a:t> during 10-minute contests between two crayfish</a:t>
            </a:r>
          </a:p>
          <a:p>
            <a:r>
              <a:rPr lang="en-US" sz="3600" dirty="0"/>
              <a:t>Working with another group, run </a:t>
            </a:r>
            <a:r>
              <a:rPr lang="en-US" sz="3600" dirty="0">
                <a:solidFill>
                  <a:schemeClr val="accent2">
                    <a:lumMod val="75000"/>
                  </a:schemeClr>
                </a:solidFill>
              </a:rPr>
              <a:t>3 trials </a:t>
            </a:r>
            <a:r>
              <a:rPr lang="en-US" sz="3600" dirty="0"/>
              <a:t>using 6 crayfish in one-on-one interactions</a:t>
            </a:r>
          </a:p>
        </p:txBody>
      </p:sp>
      <p:pic>
        <p:nvPicPr>
          <p:cNvPr id="4" name="Picture 3">
            <a:extLst>
              <a:ext uri="{FF2B5EF4-FFF2-40B4-BE49-F238E27FC236}">
                <a16:creationId xmlns:a16="http://schemas.microsoft.com/office/drawing/2014/main" id="{3F5BA670-73D7-40ED-A8C8-6CC0746DD104}"/>
              </a:ext>
            </a:extLst>
          </p:cNvPr>
          <p:cNvPicPr>
            <a:picLocks noChangeAspect="1"/>
          </p:cNvPicPr>
          <p:nvPr/>
        </p:nvPicPr>
        <p:blipFill>
          <a:blip r:embed="rId2"/>
          <a:stretch>
            <a:fillRect/>
          </a:stretch>
        </p:blipFill>
        <p:spPr>
          <a:xfrm>
            <a:off x="6311960" y="2236524"/>
            <a:ext cx="5628580" cy="3731993"/>
          </a:xfrm>
          <a:prstGeom prst="rect">
            <a:avLst/>
          </a:prstGeom>
        </p:spPr>
      </p:pic>
    </p:spTree>
    <p:extLst>
      <p:ext uri="{BB962C8B-B14F-4D97-AF65-F5344CB8AC3E}">
        <p14:creationId xmlns:p14="http://schemas.microsoft.com/office/powerpoint/2010/main" val="3648937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17D5B8-9572-B1A6-1D37-93C380265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545" y="1271698"/>
            <a:ext cx="4314604" cy="43146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B9F623-1B79-48C0-B72A-8C3A8BE86AC5}"/>
              </a:ext>
            </a:extLst>
          </p:cNvPr>
          <p:cNvSpPr>
            <a:spLocks noGrp="1"/>
          </p:cNvSpPr>
          <p:nvPr>
            <p:ph type="title"/>
          </p:nvPr>
        </p:nvSpPr>
        <p:spPr>
          <a:xfrm>
            <a:off x="251460" y="151002"/>
            <a:ext cx="10772775" cy="1658198"/>
          </a:xfrm>
        </p:spPr>
        <p:txBody>
          <a:bodyPr>
            <a:normAutofit fontScale="90000"/>
          </a:bodyPr>
          <a:lstStyle/>
          <a:p>
            <a:r>
              <a:rPr lang="en-US" dirty="0"/>
              <a:t>Part 2 and 3: </a:t>
            </a:r>
            <a:br>
              <a:rPr lang="en-US" dirty="0"/>
            </a:br>
            <a:r>
              <a:rPr lang="en-US" dirty="0"/>
              <a:t>Investigating Agonistic Behaviors of Crayfish</a:t>
            </a:r>
          </a:p>
        </p:txBody>
      </p:sp>
      <p:sp>
        <p:nvSpPr>
          <p:cNvPr id="3" name="Content Placeholder 2">
            <a:extLst>
              <a:ext uri="{FF2B5EF4-FFF2-40B4-BE49-F238E27FC236}">
                <a16:creationId xmlns:a16="http://schemas.microsoft.com/office/drawing/2014/main" id="{82548274-D5E8-4D11-8575-BBBEAC9AC234}"/>
              </a:ext>
            </a:extLst>
          </p:cNvPr>
          <p:cNvSpPr>
            <a:spLocks noGrp="1"/>
          </p:cNvSpPr>
          <p:nvPr>
            <p:ph idx="1"/>
          </p:nvPr>
        </p:nvSpPr>
        <p:spPr>
          <a:xfrm>
            <a:off x="4173688" y="4841176"/>
            <a:ext cx="3241765" cy="4033648"/>
          </a:xfrm>
        </p:spPr>
        <p:txBody>
          <a:bodyPr>
            <a:noAutofit/>
          </a:bodyPr>
          <a:lstStyle/>
          <a:p>
            <a:r>
              <a:rPr lang="en-US" sz="2800" dirty="0"/>
              <a:t>Release them </a:t>
            </a:r>
            <a:r>
              <a:rPr lang="en-US" sz="2800" dirty="0">
                <a:solidFill>
                  <a:schemeClr val="accent3"/>
                </a:solidFill>
              </a:rPr>
              <a:t>simultaneously</a:t>
            </a:r>
            <a:r>
              <a:rPr lang="en-US" sz="2800" dirty="0"/>
              <a:t> on opposite ends of the tank. </a:t>
            </a:r>
          </a:p>
        </p:txBody>
      </p:sp>
      <p:pic>
        <p:nvPicPr>
          <p:cNvPr id="4" name="Picture 3">
            <a:extLst>
              <a:ext uri="{FF2B5EF4-FFF2-40B4-BE49-F238E27FC236}">
                <a16:creationId xmlns:a16="http://schemas.microsoft.com/office/drawing/2014/main" id="{3F5BA670-73D7-40ED-A8C8-6CC0746DD104}"/>
              </a:ext>
            </a:extLst>
          </p:cNvPr>
          <p:cNvPicPr>
            <a:picLocks noChangeAspect="1"/>
          </p:cNvPicPr>
          <p:nvPr/>
        </p:nvPicPr>
        <p:blipFill>
          <a:blip r:embed="rId4"/>
          <a:stretch>
            <a:fillRect/>
          </a:stretch>
        </p:blipFill>
        <p:spPr>
          <a:xfrm>
            <a:off x="9263525" y="3005286"/>
            <a:ext cx="2088746" cy="1384929"/>
          </a:xfrm>
          <a:prstGeom prst="rect">
            <a:avLst/>
          </a:prstGeom>
        </p:spPr>
      </p:pic>
      <p:pic>
        <p:nvPicPr>
          <p:cNvPr id="5" name="Picture 4" descr="IMG_0062.JPG">
            <a:extLst>
              <a:ext uri="{FF2B5EF4-FFF2-40B4-BE49-F238E27FC236}">
                <a16:creationId xmlns:a16="http://schemas.microsoft.com/office/drawing/2014/main" id="{7C6780B4-5437-3715-8506-DF2E7BE7C276}"/>
              </a:ext>
            </a:extLst>
          </p:cNvPr>
          <p:cNvPicPr>
            <a:picLocks noChangeAspect="1"/>
          </p:cNvPicPr>
          <p:nvPr/>
        </p:nvPicPr>
        <p:blipFill>
          <a:blip r:embed="rId5"/>
          <a:srcRect l="19753" t="35870" r="20627" b="10964"/>
          <a:stretch>
            <a:fillRect/>
          </a:stretch>
        </p:blipFill>
        <p:spPr>
          <a:xfrm>
            <a:off x="490946" y="2497790"/>
            <a:ext cx="2784709" cy="1862419"/>
          </a:xfrm>
          <a:prstGeom prst="rect">
            <a:avLst/>
          </a:prstGeom>
        </p:spPr>
      </p:pic>
      <p:sp>
        <p:nvSpPr>
          <p:cNvPr id="7" name="TextBox 6">
            <a:extLst>
              <a:ext uri="{FF2B5EF4-FFF2-40B4-BE49-F238E27FC236}">
                <a16:creationId xmlns:a16="http://schemas.microsoft.com/office/drawing/2014/main" id="{D08168AF-0AF3-C21E-8619-66EF42598C69}"/>
              </a:ext>
            </a:extLst>
          </p:cNvPr>
          <p:cNvSpPr txBox="1"/>
          <p:nvPr/>
        </p:nvSpPr>
        <p:spPr>
          <a:xfrm>
            <a:off x="262417" y="4571745"/>
            <a:ext cx="3241765" cy="1384995"/>
          </a:xfrm>
          <a:prstGeom prst="rect">
            <a:avLst/>
          </a:prstGeom>
          <a:noFill/>
        </p:spPr>
        <p:txBody>
          <a:bodyPr wrap="square">
            <a:spAutoFit/>
          </a:bodyPr>
          <a:lstStyle/>
          <a:p>
            <a:r>
              <a:rPr lang="en-US" sz="2800" dirty="0"/>
              <a:t>Measure sex, weight, and claw length of two crayfish</a:t>
            </a:r>
          </a:p>
        </p:txBody>
      </p:sp>
      <p:pic>
        <p:nvPicPr>
          <p:cNvPr id="3076" name="Picture 4" descr="4-6&quot; Crayfish Dissection Specimen for Internal Anatomy Labs">
            <a:extLst>
              <a:ext uri="{FF2B5EF4-FFF2-40B4-BE49-F238E27FC236}">
                <a16:creationId xmlns:a16="http://schemas.microsoft.com/office/drawing/2014/main" id="{D4588AF0-13E7-4446-A4B8-C545D37AC6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4152" r="210" b="26714"/>
          <a:stretch/>
        </p:blipFill>
        <p:spPr bwMode="auto">
          <a:xfrm rot="723570">
            <a:off x="6579981" y="3733562"/>
            <a:ext cx="1128881" cy="555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4-6&quot; Crayfish Dissection Specimen for Internal Anatomy Labs">
            <a:extLst>
              <a:ext uri="{FF2B5EF4-FFF2-40B4-BE49-F238E27FC236}">
                <a16:creationId xmlns:a16="http://schemas.microsoft.com/office/drawing/2014/main" id="{A91DF99F-BC6E-C55A-063B-21CDB80F18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4152" r="210" b="26714"/>
          <a:stretch/>
        </p:blipFill>
        <p:spPr bwMode="auto">
          <a:xfrm flipH="1">
            <a:off x="4378679" y="3621768"/>
            <a:ext cx="1315518" cy="55583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E1F8C581-F36A-4B93-732B-7C4C22C7152D}"/>
              </a:ext>
            </a:extLst>
          </p:cNvPr>
          <p:cNvSpPr txBox="1">
            <a:spLocks/>
          </p:cNvSpPr>
          <p:nvPr/>
        </p:nvSpPr>
        <p:spPr>
          <a:xfrm>
            <a:off x="8120887" y="4571745"/>
            <a:ext cx="3969461" cy="4033648"/>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dirty="0"/>
              <a:t>WAIT 4 minutes (or until first agonistic behavior) then record number of each behavior observed</a:t>
            </a:r>
          </a:p>
        </p:txBody>
      </p:sp>
      <p:pic>
        <p:nvPicPr>
          <p:cNvPr id="15" name="Graphic 14" descr="Clock with solid fill">
            <a:extLst>
              <a:ext uri="{FF2B5EF4-FFF2-40B4-BE49-F238E27FC236}">
                <a16:creationId xmlns:a16="http://schemas.microsoft.com/office/drawing/2014/main" id="{8F1EB33D-82C2-8B05-1C1B-EAA6B300D5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00025" y="2312821"/>
            <a:ext cx="1384929" cy="1384929"/>
          </a:xfrm>
          <a:prstGeom prst="rect">
            <a:avLst/>
          </a:prstGeom>
        </p:spPr>
      </p:pic>
      <p:cxnSp>
        <p:nvCxnSpPr>
          <p:cNvPr id="17" name="Straight Arrow Connector 16">
            <a:extLst>
              <a:ext uri="{FF2B5EF4-FFF2-40B4-BE49-F238E27FC236}">
                <a16:creationId xmlns:a16="http://schemas.microsoft.com/office/drawing/2014/main" id="{D12B3432-5BB2-0B72-3274-F2B2A8D903A7}"/>
              </a:ext>
            </a:extLst>
          </p:cNvPr>
          <p:cNvCxnSpPr/>
          <p:nvPr/>
        </p:nvCxnSpPr>
        <p:spPr>
          <a:xfrm>
            <a:off x="3504182" y="3621768"/>
            <a:ext cx="53641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0AB6AD4-D4D6-E108-8AE5-9DF232D94029}"/>
              </a:ext>
            </a:extLst>
          </p:cNvPr>
          <p:cNvCxnSpPr/>
          <p:nvPr/>
        </p:nvCxnSpPr>
        <p:spPr>
          <a:xfrm>
            <a:off x="8007121" y="3607707"/>
            <a:ext cx="53641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852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F623-1B79-48C0-B72A-8C3A8BE86AC5}"/>
              </a:ext>
            </a:extLst>
          </p:cNvPr>
          <p:cNvSpPr>
            <a:spLocks noGrp="1"/>
          </p:cNvSpPr>
          <p:nvPr>
            <p:ph type="title"/>
          </p:nvPr>
        </p:nvSpPr>
        <p:spPr>
          <a:xfrm>
            <a:off x="251460" y="151002"/>
            <a:ext cx="10772775" cy="1658198"/>
          </a:xfrm>
        </p:spPr>
        <p:txBody>
          <a:bodyPr>
            <a:normAutofit fontScale="90000"/>
          </a:bodyPr>
          <a:lstStyle/>
          <a:p>
            <a:r>
              <a:rPr lang="en-US" dirty="0"/>
              <a:t>Part 2: </a:t>
            </a:r>
            <a:br>
              <a:rPr lang="en-US" dirty="0"/>
            </a:br>
            <a:r>
              <a:rPr lang="en-US" dirty="0"/>
              <a:t>Investigating Agonistic Behaviors of Crayfish</a:t>
            </a:r>
          </a:p>
        </p:txBody>
      </p:sp>
      <p:sp>
        <p:nvSpPr>
          <p:cNvPr id="3" name="Content Placeholder 2">
            <a:extLst>
              <a:ext uri="{FF2B5EF4-FFF2-40B4-BE49-F238E27FC236}">
                <a16:creationId xmlns:a16="http://schemas.microsoft.com/office/drawing/2014/main" id="{82548274-D5E8-4D11-8575-BBBEAC9AC234}"/>
              </a:ext>
            </a:extLst>
          </p:cNvPr>
          <p:cNvSpPr>
            <a:spLocks noGrp="1"/>
          </p:cNvSpPr>
          <p:nvPr>
            <p:ph idx="1"/>
          </p:nvPr>
        </p:nvSpPr>
        <p:spPr>
          <a:xfrm>
            <a:off x="467420" y="2236523"/>
            <a:ext cx="5844540" cy="3731994"/>
          </a:xfrm>
        </p:spPr>
        <p:txBody>
          <a:bodyPr>
            <a:noAutofit/>
          </a:bodyPr>
          <a:lstStyle/>
          <a:p>
            <a:r>
              <a:rPr lang="en-US" sz="3200" dirty="0"/>
              <a:t>Crayfish will remember each other, </a:t>
            </a:r>
            <a:r>
              <a:rPr lang="en-US" sz="3200" dirty="0">
                <a:solidFill>
                  <a:schemeClr val="accent1"/>
                </a:solidFill>
              </a:rPr>
              <a:t>so we need to keep a record of the pairs that are introduced </a:t>
            </a:r>
            <a:r>
              <a:rPr lang="en-US" sz="3200" dirty="0"/>
              <a:t>so that we don’t ruin the experiment for future labs. </a:t>
            </a:r>
          </a:p>
          <a:p>
            <a:endParaRPr lang="en-US" sz="3200" dirty="0"/>
          </a:p>
          <a:p>
            <a:r>
              <a:rPr lang="en-US" sz="3200" dirty="0"/>
              <a:t>Crayfish will respond to you! Try to be quiet when near the arena. </a:t>
            </a:r>
          </a:p>
        </p:txBody>
      </p:sp>
      <p:pic>
        <p:nvPicPr>
          <p:cNvPr id="4" name="Picture 3">
            <a:extLst>
              <a:ext uri="{FF2B5EF4-FFF2-40B4-BE49-F238E27FC236}">
                <a16:creationId xmlns:a16="http://schemas.microsoft.com/office/drawing/2014/main" id="{3F5BA670-73D7-40ED-A8C8-6CC0746DD104}"/>
              </a:ext>
            </a:extLst>
          </p:cNvPr>
          <p:cNvPicPr>
            <a:picLocks noChangeAspect="1"/>
          </p:cNvPicPr>
          <p:nvPr/>
        </p:nvPicPr>
        <p:blipFill>
          <a:blip r:embed="rId2"/>
          <a:stretch>
            <a:fillRect/>
          </a:stretch>
        </p:blipFill>
        <p:spPr>
          <a:xfrm>
            <a:off x="6311960" y="2236524"/>
            <a:ext cx="5628580" cy="3731993"/>
          </a:xfrm>
          <a:prstGeom prst="rect">
            <a:avLst/>
          </a:prstGeom>
        </p:spPr>
      </p:pic>
    </p:spTree>
    <p:extLst>
      <p:ext uri="{BB962C8B-B14F-4D97-AF65-F5344CB8AC3E}">
        <p14:creationId xmlns:p14="http://schemas.microsoft.com/office/powerpoint/2010/main" val="426564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29" y="588686"/>
            <a:ext cx="8229600" cy="561706"/>
          </a:xfrm>
        </p:spPr>
        <p:txBody>
          <a:bodyPr>
            <a:noAutofit/>
          </a:bodyPr>
          <a:lstStyle/>
          <a:p>
            <a:r>
              <a:rPr lang="en-US" dirty="0"/>
              <a:t>Crayfish Demo</a:t>
            </a:r>
          </a:p>
        </p:txBody>
      </p:sp>
      <p:sp>
        <p:nvSpPr>
          <p:cNvPr id="13" name="TextBox 12"/>
          <p:cNvSpPr txBox="1"/>
          <p:nvPr/>
        </p:nvSpPr>
        <p:spPr>
          <a:xfrm>
            <a:off x="3941114" y="2019152"/>
            <a:ext cx="4722826" cy="1692771"/>
          </a:xfrm>
          <a:prstGeom prst="rect">
            <a:avLst/>
          </a:prstGeom>
          <a:noFill/>
        </p:spPr>
        <p:txBody>
          <a:bodyPr wrap="square" rtlCol="0">
            <a:spAutoFit/>
          </a:bodyPr>
          <a:lstStyle/>
          <a:p>
            <a:r>
              <a:rPr lang="en-US" sz="4000" u="sng" dirty="0"/>
              <a:t>Males</a:t>
            </a:r>
            <a:r>
              <a:rPr lang="en-US" sz="3200" dirty="0"/>
              <a:t> have four calcified swimmerets Just below lowest legs</a:t>
            </a:r>
          </a:p>
        </p:txBody>
      </p:sp>
      <p:sp>
        <p:nvSpPr>
          <p:cNvPr id="20" name="TextBox 19"/>
          <p:cNvSpPr txBox="1"/>
          <p:nvPr/>
        </p:nvSpPr>
        <p:spPr>
          <a:xfrm>
            <a:off x="4210054" y="3786135"/>
            <a:ext cx="4040835" cy="1200329"/>
          </a:xfrm>
          <a:prstGeom prst="rect">
            <a:avLst/>
          </a:prstGeom>
          <a:noFill/>
        </p:spPr>
        <p:txBody>
          <a:bodyPr wrap="square" rtlCol="0">
            <a:spAutoFit/>
          </a:bodyPr>
          <a:lstStyle/>
          <a:p>
            <a:r>
              <a:rPr lang="en-US" sz="4000" u="sng" dirty="0"/>
              <a:t>Females</a:t>
            </a:r>
            <a:r>
              <a:rPr lang="en-US" sz="3200" dirty="0"/>
              <a:t> lack the calcified swimmerets</a:t>
            </a:r>
          </a:p>
        </p:txBody>
      </p:sp>
      <p:pic>
        <p:nvPicPr>
          <p:cNvPr id="15" name="Picture 14" descr="IMG_0063.JPG"/>
          <p:cNvPicPr>
            <a:picLocks noChangeAspect="1"/>
          </p:cNvPicPr>
          <p:nvPr/>
        </p:nvPicPr>
        <p:blipFill>
          <a:blip r:embed="rId3"/>
          <a:srcRect l="17039" r="23010"/>
          <a:stretch>
            <a:fillRect/>
          </a:stretch>
        </p:blipFill>
        <p:spPr>
          <a:xfrm>
            <a:off x="239098" y="1855059"/>
            <a:ext cx="3486861" cy="4362128"/>
          </a:xfrm>
          <a:prstGeom prst="rect">
            <a:avLst/>
          </a:prstGeom>
        </p:spPr>
      </p:pic>
      <p:cxnSp>
        <p:nvCxnSpPr>
          <p:cNvPr id="12" name="Straight Arrow Connector 11"/>
          <p:cNvCxnSpPr>
            <a:cxnSpLocks/>
          </p:cNvCxnSpPr>
          <p:nvPr/>
        </p:nvCxnSpPr>
        <p:spPr>
          <a:xfrm flipH="1">
            <a:off x="2331720" y="2755149"/>
            <a:ext cx="1609393" cy="2231315"/>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6" name="Picture 15" descr="IMG_0064.JPG"/>
          <p:cNvPicPr>
            <a:picLocks noChangeAspect="1"/>
          </p:cNvPicPr>
          <p:nvPr/>
        </p:nvPicPr>
        <p:blipFill>
          <a:blip r:embed="rId4"/>
          <a:srcRect l="5406" t="14187" r="12224"/>
          <a:stretch>
            <a:fillRect/>
          </a:stretch>
        </p:blipFill>
        <p:spPr>
          <a:xfrm rot="16200000">
            <a:off x="8018814" y="2245699"/>
            <a:ext cx="4582879" cy="3580848"/>
          </a:xfrm>
          <a:prstGeom prst="rect">
            <a:avLst/>
          </a:prstGeom>
        </p:spPr>
      </p:pic>
      <p:cxnSp>
        <p:nvCxnSpPr>
          <p:cNvPr id="19" name="Straight Arrow Connector 18"/>
          <p:cNvCxnSpPr>
            <a:cxnSpLocks/>
          </p:cNvCxnSpPr>
          <p:nvPr/>
        </p:nvCxnSpPr>
        <p:spPr>
          <a:xfrm flipV="1">
            <a:off x="7690153" y="3158560"/>
            <a:ext cx="2368247" cy="991307"/>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245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 y="423325"/>
            <a:ext cx="8229600" cy="561706"/>
          </a:xfrm>
        </p:spPr>
        <p:txBody>
          <a:bodyPr>
            <a:noAutofit/>
          </a:bodyPr>
          <a:lstStyle/>
          <a:p>
            <a:r>
              <a:rPr lang="en-US" dirty="0"/>
              <a:t>Crayfish Demo</a:t>
            </a:r>
          </a:p>
        </p:txBody>
      </p:sp>
      <p:sp>
        <p:nvSpPr>
          <p:cNvPr id="23" name="TextBox 22"/>
          <p:cNvSpPr txBox="1"/>
          <p:nvPr/>
        </p:nvSpPr>
        <p:spPr>
          <a:xfrm>
            <a:off x="236447" y="5023578"/>
            <a:ext cx="4881249" cy="1077218"/>
          </a:xfrm>
          <a:prstGeom prst="rect">
            <a:avLst/>
          </a:prstGeom>
          <a:noFill/>
        </p:spPr>
        <p:txBody>
          <a:bodyPr wrap="square" rtlCol="0">
            <a:spAutoFit/>
          </a:bodyPr>
          <a:lstStyle/>
          <a:p>
            <a:pPr algn="ctr"/>
            <a:r>
              <a:rPr lang="en-US" sz="3200" dirty="0"/>
              <a:t>Measure the length of the outer side of the claw</a:t>
            </a:r>
            <a:endParaRPr lang="en-US" sz="3200" b="1" dirty="0"/>
          </a:p>
        </p:txBody>
      </p:sp>
      <p:sp>
        <p:nvSpPr>
          <p:cNvPr id="30" name="TextBox 29"/>
          <p:cNvSpPr txBox="1"/>
          <p:nvPr/>
        </p:nvSpPr>
        <p:spPr>
          <a:xfrm>
            <a:off x="6006367" y="5005746"/>
            <a:ext cx="6096000" cy="1569660"/>
          </a:xfrm>
          <a:prstGeom prst="rect">
            <a:avLst/>
          </a:prstGeom>
          <a:noFill/>
        </p:spPr>
        <p:txBody>
          <a:bodyPr wrap="square" rtlCol="0">
            <a:spAutoFit/>
          </a:bodyPr>
          <a:lstStyle/>
          <a:p>
            <a:r>
              <a:rPr lang="en-US" sz="3200" dirty="0"/>
              <a:t>Zero scale with container in place, then place crayfish in container and record mass to 0.0 g</a:t>
            </a:r>
          </a:p>
        </p:txBody>
      </p:sp>
      <p:pic>
        <p:nvPicPr>
          <p:cNvPr id="17" name="Picture 16" descr="IMG_0059.JPG"/>
          <p:cNvPicPr>
            <a:picLocks noChangeAspect="1"/>
          </p:cNvPicPr>
          <p:nvPr/>
        </p:nvPicPr>
        <p:blipFill>
          <a:blip r:embed="rId3"/>
          <a:srcRect l="3340" t="3191" r="15410"/>
          <a:stretch>
            <a:fillRect/>
          </a:stretch>
        </p:blipFill>
        <p:spPr>
          <a:xfrm>
            <a:off x="6979806" y="1165860"/>
            <a:ext cx="4149122" cy="3707749"/>
          </a:xfrm>
          <a:prstGeom prst="rect">
            <a:avLst/>
          </a:prstGeom>
        </p:spPr>
      </p:pic>
      <p:pic>
        <p:nvPicPr>
          <p:cNvPr id="21" name="Picture 20" descr="IMG_0062.JPG"/>
          <p:cNvPicPr>
            <a:picLocks noChangeAspect="1"/>
          </p:cNvPicPr>
          <p:nvPr/>
        </p:nvPicPr>
        <p:blipFill>
          <a:blip r:embed="rId4"/>
          <a:srcRect l="19753" t="35870" r="20627" b="10964"/>
          <a:stretch>
            <a:fillRect/>
          </a:stretch>
        </p:blipFill>
        <p:spPr>
          <a:xfrm>
            <a:off x="459234" y="1222255"/>
            <a:ext cx="5547133" cy="3709933"/>
          </a:xfrm>
          <a:prstGeom prst="rect">
            <a:avLst/>
          </a:prstGeom>
        </p:spPr>
      </p:pic>
      <p:cxnSp>
        <p:nvCxnSpPr>
          <p:cNvPr id="28" name="Straight Arrow Connector 27"/>
          <p:cNvCxnSpPr>
            <a:cxnSpLocks/>
          </p:cNvCxnSpPr>
          <p:nvPr/>
        </p:nvCxnSpPr>
        <p:spPr>
          <a:xfrm flipV="1">
            <a:off x="2895713" y="3019734"/>
            <a:ext cx="1744867" cy="57488"/>
          </a:xfrm>
          <a:prstGeom prst="straightConnector1">
            <a:avLst/>
          </a:prstGeom>
          <a:ln w="762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9862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904" y="218190"/>
            <a:ext cx="10772775" cy="1658198"/>
          </a:xfrm>
        </p:spPr>
        <p:txBody>
          <a:bodyPr/>
          <a:lstStyle/>
          <a:p>
            <a:r>
              <a:rPr lang="en-US" b="1" dirty="0"/>
              <a:t>A Note About Respect</a:t>
            </a:r>
            <a:r>
              <a:rPr lang="en-US" dirty="0"/>
              <a:t>	</a:t>
            </a:r>
          </a:p>
        </p:txBody>
      </p:sp>
      <p:sp>
        <p:nvSpPr>
          <p:cNvPr id="3" name="Content Placeholder 2"/>
          <p:cNvSpPr>
            <a:spLocks noGrp="1"/>
          </p:cNvSpPr>
          <p:nvPr>
            <p:ph idx="1"/>
          </p:nvPr>
        </p:nvSpPr>
        <p:spPr>
          <a:xfrm>
            <a:off x="678904" y="1893871"/>
            <a:ext cx="5775961" cy="4308090"/>
          </a:xfrm>
        </p:spPr>
        <p:txBody>
          <a:bodyPr>
            <a:normAutofit fontScale="92500" lnSpcReduction="20000"/>
          </a:bodyPr>
          <a:lstStyle/>
          <a:p>
            <a:r>
              <a:rPr lang="en-US" sz="3600" dirty="0"/>
              <a:t>You are dealing with live organisms – be respectful</a:t>
            </a:r>
          </a:p>
          <a:p>
            <a:r>
              <a:rPr lang="en-US" sz="3600" dirty="0"/>
              <a:t>Please handle crayfish as gently as possible – or be prepared to be PINCHED</a:t>
            </a:r>
          </a:p>
          <a:p>
            <a:endParaRPr lang="en-US" sz="3600" dirty="0"/>
          </a:p>
          <a:p>
            <a:r>
              <a:rPr lang="en-US" sz="3600" dirty="0">
                <a:solidFill>
                  <a:schemeClr val="accent1"/>
                </a:solidFill>
              </a:rPr>
              <a:t>If any crayfish appears to have recently molted or might be injured – let a TA know! </a:t>
            </a:r>
            <a:r>
              <a:rPr lang="en-US" sz="3600" dirty="0"/>
              <a:t>We should let those ones rest. </a:t>
            </a:r>
          </a:p>
          <a:p>
            <a:endParaRPr lang="en-US" dirty="0"/>
          </a:p>
        </p:txBody>
      </p:sp>
      <p:pic>
        <p:nvPicPr>
          <p:cNvPr id="1026" name="Picture 2" descr="http://t.qkme.me/3obfe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245" y="2059268"/>
            <a:ext cx="4792945" cy="35869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24270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471" y="416039"/>
            <a:ext cx="9076025" cy="588818"/>
          </a:xfrm>
        </p:spPr>
        <p:txBody>
          <a:bodyPr>
            <a:normAutofit fontScale="90000"/>
          </a:bodyPr>
          <a:lstStyle/>
          <a:p>
            <a:r>
              <a:rPr lang="en-US" dirty="0">
                <a:solidFill>
                  <a:schemeClr val="accent4"/>
                </a:solidFill>
              </a:rPr>
              <a:t>About the homework..</a:t>
            </a:r>
          </a:p>
        </p:txBody>
      </p:sp>
      <p:sp>
        <p:nvSpPr>
          <p:cNvPr id="4" name="Content Placeholder 2">
            <a:extLst>
              <a:ext uri="{FF2B5EF4-FFF2-40B4-BE49-F238E27FC236}">
                <a16:creationId xmlns:a16="http://schemas.microsoft.com/office/drawing/2014/main" id="{F0D33EC1-8502-0B29-6301-1C421B934647}"/>
              </a:ext>
            </a:extLst>
          </p:cNvPr>
          <p:cNvSpPr txBox="1">
            <a:spLocks/>
          </p:cNvSpPr>
          <p:nvPr/>
        </p:nvSpPr>
        <p:spPr>
          <a:xfrm>
            <a:off x="1002472" y="2636383"/>
            <a:ext cx="10991272" cy="1651000"/>
          </a:xfrm>
          <a:prstGeom prst="rect">
            <a:avLst/>
          </a:prstGeom>
        </p:spPr>
        <p:txBody>
          <a:bodyPr vert="horz" lIns="62345" tIns="31173" rIns="62345" bIns="31173" rtlCol="0">
            <a:normAutofit lnSpcReduction="1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Hypothesis: </a:t>
            </a:r>
          </a:p>
          <a:p>
            <a:pPr marL="0" indent="0">
              <a:buNone/>
            </a:pPr>
            <a:r>
              <a:rPr lang="en-US" sz="3273" dirty="0">
                <a:solidFill>
                  <a:schemeClr val="tx1"/>
                </a:solidFill>
              </a:rPr>
              <a:t>The presence of false brome will be bad for plant diversity.</a:t>
            </a:r>
            <a:endParaRPr lang="en-US" sz="3273" dirty="0">
              <a:solidFill>
                <a:schemeClr val="accent1"/>
              </a:solidFill>
            </a:endParaRPr>
          </a:p>
          <a:p>
            <a:pPr marL="0" indent="0">
              <a:buNone/>
            </a:pPr>
            <a:r>
              <a:rPr lang="en-US" sz="3273" dirty="0">
                <a:solidFill>
                  <a:schemeClr val="accent4"/>
                </a:solidFill>
              </a:rPr>
              <a:t>Can you find at least two things wrong with this hypothesis? </a:t>
            </a:r>
          </a:p>
          <a:p>
            <a:endParaRPr lang="en-US" sz="1854" dirty="0">
              <a:solidFill>
                <a:schemeClr val="tx1"/>
              </a:solidFill>
            </a:endParaRPr>
          </a:p>
        </p:txBody>
      </p:sp>
      <p:sp>
        <p:nvSpPr>
          <p:cNvPr id="5" name="Content Placeholder 2">
            <a:extLst>
              <a:ext uri="{FF2B5EF4-FFF2-40B4-BE49-F238E27FC236}">
                <a16:creationId xmlns:a16="http://schemas.microsoft.com/office/drawing/2014/main" id="{F7E1AD21-6124-C3B5-E1C2-72787956E161}"/>
              </a:ext>
            </a:extLst>
          </p:cNvPr>
          <p:cNvSpPr txBox="1">
            <a:spLocks/>
          </p:cNvSpPr>
          <p:nvPr/>
        </p:nvSpPr>
        <p:spPr>
          <a:xfrm>
            <a:off x="1002472" y="1284214"/>
            <a:ext cx="9881300" cy="1352169"/>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Research Question: </a:t>
            </a:r>
          </a:p>
          <a:p>
            <a:pPr marL="0" indent="0">
              <a:buNone/>
            </a:pPr>
            <a:r>
              <a:rPr lang="en-US" sz="3273" dirty="0">
                <a:solidFill>
                  <a:schemeClr val="tx1"/>
                </a:solidFill>
              </a:rPr>
              <a:t>Does false brome impact plant diversity?  </a:t>
            </a:r>
          </a:p>
        </p:txBody>
      </p:sp>
      <p:sp>
        <p:nvSpPr>
          <p:cNvPr id="8" name="Title 1">
            <a:extLst>
              <a:ext uri="{FF2B5EF4-FFF2-40B4-BE49-F238E27FC236}">
                <a16:creationId xmlns:a16="http://schemas.microsoft.com/office/drawing/2014/main" id="{3D439156-282A-E1B5-7F72-694281E40386}"/>
              </a:ext>
            </a:extLst>
          </p:cNvPr>
          <p:cNvSpPr txBox="1">
            <a:spLocks/>
          </p:cNvSpPr>
          <p:nvPr/>
        </p:nvSpPr>
        <p:spPr>
          <a:xfrm>
            <a:off x="1336486" y="4492131"/>
            <a:ext cx="9547286" cy="1378318"/>
          </a:xfrm>
          <a:prstGeom prst="rect">
            <a:avLst/>
          </a:prstGeom>
          <a:ln>
            <a:solidFill>
              <a:schemeClr val="accent3"/>
            </a:solidFill>
          </a:ln>
        </p:spPr>
        <p:txBody>
          <a:bodyPr vert="horz" lIns="62345" tIns="31173" rIns="62345" bIns="31173" rtlCol="0" anchor="ctr">
            <a:normAutofit fontScale="97500"/>
          </a:bodyPr>
          <a:lstStyle>
            <a:lvl1pPr algn="l" defTabSz="1165860" rtl="0" eaLnBrk="1" latinLnBrk="0" hangingPunct="1">
              <a:lnSpc>
                <a:spcPct val="85000"/>
              </a:lnSpc>
              <a:spcBef>
                <a:spcPct val="0"/>
              </a:spcBef>
              <a:buNone/>
              <a:defRPr sz="6885" kern="1200" spc="-153" baseline="0">
                <a:solidFill>
                  <a:schemeClr val="accent1"/>
                </a:solidFill>
                <a:latin typeface="+mj-lt"/>
                <a:ea typeface="+mj-ea"/>
                <a:cs typeface="+mj-cs"/>
              </a:defRPr>
            </a:lvl1pPr>
          </a:lstStyle>
          <a:p>
            <a:r>
              <a:rPr lang="en-US" sz="3682" dirty="0">
                <a:solidFill>
                  <a:schemeClr val="tx1"/>
                </a:solidFill>
              </a:rPr>
              <a:t>Missing rationale. </a:t>
            </a:r>
          </a:p>
          <a:p>
            <a:r>
              <a:rPr lang="en-US" sz="3682" dirty="0">
                <a:solidFill>
                  <a:schemeClr val="tx1"/>
                </a:solidFill>
              </a:rPr>
              <a:t>Doesn’t define what is meant by “be bad”.</a:t>
            </a:r>
          </a:p>
        </p:txBody>
      </p:sp>
    </p:spTree>
    <p:extLst>
      <p:ext uri="{BB962C8B-B14F-4D97-AF65-F5344CB8AC3E}">
        <p14:creationId xmlns:p14="http://schemas.microsoft.com/office/powerpoint/2010/main" val="99092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9099-AD9E-49F7-A1EC-DF0FD9EDC74C}"/>
              </a:ext>
            </a:extLst>
          </p:cNvPr>
          <p:cNvSpPr>
            <a:spLocks noGrp="1"/>
          </p:cNvSpPr>
          <p:nvPr>
            <p:ph type="title"/>
          </p:nvPr>
        </p:nvSpPr>
        <p:spPr>
          <a:xfrm>
            <a:off x="552541" y="377478"/>
            <a:ext cx="10772775" cy="939231"/>
          </a:xfrm>
        </p:spPr>
        <p:txBody>
          <a:bodyPr/>
          <a:lstStyle/>
          <a:p>
            <a:r>
              <a:rPr lang="en-US" dirty="0"/>
              <a:t>Part 3: Data Analysis </a:t>
            </a:r>
          </a:p>
        </p:txBody>
      </p:sp>
      <p:sp>
        <p:nvSpPr>
          <p:cNvPr id="3" name="Content Placeholder 2">
            <a:extLst>
              <a:ext uri="{FF2B5EF4-FFF2-40B4-BE49-F238E27FC236}">
                <a16:creationId xmlns:a16="http://schemas.microsoft.com/office/drawing/2014/main" id="{4B7E0175-6B12-4F39-AE85-AA388A18AEEA}"/>
              </a:ext>
            </a:extLst>
          </p:cNvPr>
          <p:cNvSpPr>
            <a:spLocks noGrp="1"/>
          </p:cNvSpPr>
          <p:nvPr>
            <p:ph idx="1"/>
          </p:nvPr>
        </p:nvSpPr>
        <p:spPr>
          <a:xfrm>
            <a:off x="552541" y="1447904"/>
            <a:ext cx="6042662" cy="4276240"/>
          </a:xfrm>
        </p:spPr>
        <p:txBody>
          <a:bodyPr>
            <a:normAutofit/>
          </a:bodyPr>
          <a:lstStyle/>
          <a:p>
            <a:r>
              <a:rPr lang="en-US" sz="3200" dirty="0"/>
              <a:t>We will combine class data and perform </a:t>
            </a:r>
            <a:r>
              <a:rPr lang="en-US" sz="3200" dirty="0">
                <a:solidFill>
                  <a:schemeClr val="accent2">
                    <a:lumMod val="75000"/>
                  </a:schemeClr>
                </a:solidFill>
              </a:rPr>
              <a:t>a t-test </a:t>
            </a:r>
            <a:r>
              <a:rPr lang="en-US" sz="3200" dirty="0">
                <a:solidFill>
                  <a:schemeClr val="tx1"/>
                </a:solidFill>
              </a:rPr>
              <a:t>to test </a:t>
            </a:r>
            <a:r>
              <a:rPr lang="en-US" sz="3200" dirty="0"/>
              <a:t>your hypothesis</a:t>
            </a:r>
            <a:br>
              <a:rPr lang="en-US" sz="3200" dirty="0"/>
            </a:br>
            <a:endParaRPr lang="en-US" sz="3200" dirty="0"/>
          </a:p>
          <a:p>
            <a:r>
              <a:rPr lang="en-US" sz="3200" b="1" dirty="0">
                <a:solidFill>
                  <a:schemeClr val="tx1"/>
                </a:solidFill>
              </a:rPr>
              <a:t>Null hypothesis:</a:t>
            </a:r>
            <a:br>
              <a:rPr lang="en-US" sz="3200" dirty="0"/>
            </a:br>
            <a:r>
              <a:rPr lang="en-US" sz="3200" dirty="0">
                <a:solidFill>
                  <a:schemeClr val="accent4">
                    <a:lumMod val="60000"/>
                    <a:lumOff val="40000"/>
                  </a:schemeClr>
                </a:solidFill>
              </a:rPr>
              <a:t>No difference between what we observed and expect. </a:t>
            </a:r>
            <a:br>
              <a:rPr lang="en-US" sz="3200" dirty="0">
                <a:solidFill>
                  <a:schemeClr val="accent4">
                    <a:lumMod val="60000"/>
                    <a:lumOff val="40000"/>
                  </a:schemeClr>
                </a:solidFill>
              </a:rPr>
            </a:br>
            <a:r>
              <a:rPr lang="en-US" sz="3200" dirty="0">
                <a:solidFill>
                  <a:schemeClr val="tx1"/>
                </a:solidFill>
              </a:rPr>
              <a:t>The trait of interest has no impact on win success.</a:t>
            </a:r>
          </a:p>
          <a:p>
            <a:endParaRPr lang="en-US" dirty="0"/>
          </a:p>
        </p:txBody>
      </p:sp>
      <p:pic>
        <p:nvPicPr>
          <p:cNvPr id="5" name="Picture 4" descr="A picture containing text, grass&#10;&#10;Description automatically generated">
            <a:extLst>
              <a:ext uri="{FF2B5EF4-FFF2-40B4-BE49-F238E27FC236}">
                <a16:creationId xmlns:a16="http://schemas.microsoft.com/office/drawing/2014/main" id="{5A699F10-A651-B453-B26F-030AFFAB0D95}"/>
              </a:ext>
            </a:extLst>
          </p:cNvPr>
          <p:cNvPicPr>
            <a:picLocks noChangeAspect="1"/>
          </p:cNvPicPr>
          <p:nvPr/>
        </p:nvPicPr>
        <p:blipFill rotWithShape="1">
          <a:blip r:embed="rId2">
            <a:extLst>
              <a:ext uri="{28A0092B-C50C-407E-A947-70E740481C1C}">
                <a14:useLocalDpi xmlns:a14="http://schemas.microsoft.com/office/drawing/2010/main" val="0"/>
              </a:ext>
            </a:extLst>
          </a:blip>
          <a:srcRect r="5504"/>
          <a:stretch/>
        </p:blipFill>
        <p:spPr>
          <a:xfrm>
            <a:off x="7037615" y="1358900"/>
            <a:ext cx="4191771" cy="4140199"/>
          </a:xfrm>
          <a:prstGeom prst="rect">
            <a:avLst/>
          </a:prstGeom>
        </p:spPr>
      </p:pic>
    </p:spTree>
    <p:extLst>
      <p:ext uri="{BB962C8B-B14F-4D97-AF65-F5344CB8AC3E}">
        <p14:creationId xmlns:p14="http://schemas.microsoft.com/office/powerpoint/2010/main" val="2895357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3F09EE-76D1-6A6D-880D-484C1BD04FB7}"/>
              </a:ext>
            </a:extLst>
          </p:cNvPr>
          <p:cNvSpPr txBox="1">
            <a:spLocks/>
          </p:cNvSpPr>
          <p:nvPr/>
        </p:nvSpPr>
        <p:spPr>
          <a:xfrm>
            <a:off x="456611" y="383490"/>
            <a:ext cx="10772775" cy="939231"/>
          </a:xfrm>
          <a:prstGeom prst="rect">
            <a:avLst/>
          </a:prstGeom>
        </p:spPr>
        <p:txBody>
          <a:bodyPr vert="horz" lIns="91440" tIns="45720" rIns="91440" bIns="45720" rtlCol="0" anchor="ctr">
            <a:normAutofit fontScale="92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Part 4: Foraging and Reproductive Behaviors</a:t>
            </a:r>
          </a:p>
        </p:txBody>
      </p:sp>
      <p:sp>
        <p:nvSpPr>
          <p:cNvPr id="16" name="Content Placeholder 2">
            <a:extLst>
              <a:ext uri="{FF2B5EF4-FFF2-40B4-BE49-F238E27FC236}">
                <a16:creationId xmlns:a16="http://schemas.microsoft.com/office/drawing/2014/main" id="{8885EF17-8351-4DFE-ABA0-510497B3EB02}"/>
              </a:ext>
            </a:extLst>
          </p:cNvPr>
          <p:cNvSpPr>
            <a:spLocks noGrp="1"/>
          </p:cNvSpPr>
          <p:nvPr>
            <p:ph idx="1"/>
          </p:nvPr>
        </p:nvSpPr>
        <p:spPr>
          <a:xfrm>
            <a:off x="552540" y="1447904"/>
            <a:ext cx="11095173" cy="939231"/>
          </a:xfrm>
        </p:spPr>
        <p:txBody>
          <a:bodyPr>
            <a:normAutofit/>
          </a:bodyPr>
          <a:lstStyle/>
          <a:p>
            <a:r>
              <a:rPr lang="en-US" sz="3200" dirty="0">
                <a:solidFill>
                  <a:schemeClr val="tx1"/>
                </a:solidFill>
              </a:rPr>
              <a:t>Answer some questions relating behavior and reproductive strategies to competition. </a:t>
            </a:r>
          </a:p>
          <a:p>
            <a:endParaRPr lang="en-US" dirty="0"/>
          </a:p>
        </p:txBody>
      </p:sp>
      <p:sp>
        <p:nvSpPr>
          <p:cNvPr id="17" name="Title 1">
            <a:extLst>
              <a:ext uri="{FF2B5EF4-FFF2-40B4-BE49-F238E27FC236}">
                <a16:creationId xmlns:a16="http://schemas.microsoft.com/office/drawing/2014/main" id="{D4A9A579-97B1-4E10-CBA7-7CD5EF17FA7D}"/>
              </a:ext>
            </a:extLst>
          </p:cNvPr>
          <p:cNvSpPr txBox="1">
            <a:spLocks/>
          </p:cNvSpPr>
          <p:nvPr/>
        </p:nvSpPr>
        <p:spPr>
          <a:xfrm>
            <a:off x="456611" y="3125819"/>
            <a:ext cx="10772775" cy="93923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Part 5: Invasive species in society</a:t>
            </a:r>
          </a:p>
        </p:txBody>
      </p:sp>
      <p:sp>
        <p:nvSpPr>
          <p:cNvPr id="18" name="Content Placeholder 2">
            <a:extLst>
              <a:ext uri="{FF2B5EF4-FFF2-40B4-BE49-F238E27FC236}">
                <a16:creationId xmlns:a16="http://schemas.microsoft.com/office/drawing/2014/main" id="{FAD42963-9BDF-706A-4B43-32BD84D738BE}"/>
              </a:ext>
            </a:extLst>
          </p:cNvPr>
          <p:cNvSpPr txBox="1">
            <a:spLocks/>
          </p:cNvSpPr>
          <p:nvPr/>
        </p:nvSpPr>
        <p:spPr>
          <a:xfrm>
            <a:off x="552540" y="4190233"/>
            <a:ext cx="11095173" cy="9392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3200" dirty="0">
                <a:solidFill>
                  <a:schemeClr val="tx1"/>
                </a:solidFill>
              </a:rPr>
              <a:t>Develop a plan for responsible handling of invasive species.</a:t>
            </a:r>
          </a:p>
          <a:p>
            <a:endParaRPr lang="en-US" dirty="0"/>
          </a:p>
        </p:txBody>
      </p:sp>
    </p:spTree>
    <p:extLst>
      <p:ext uri="{BB962C8B-B14F-4D97-AF65-F5344CB8AC3E}">
        <p14:creationId xmlns:p14="http://schemas.microsoft.com/office/powerpoint/2010/main" val="107925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4" descr="Yellow question mark">
            <a:extLst>
              <a:ext uri="{FF2B5EF4-FFF2-40B4-BE49-F238E27FC236}">
                <a16:creationId xmlns:a16="http://schemas.microsoft.com/office/drawing/2014/main" id="{F65414CF-29B5-4629-9ECB-7B2C2F023BDD}"/>
              </a:ext>
            </a:extLst>
          </p:cNvPr>
          <p:cNvPicPr>
            <a:picLocks noChangeAspect="1"/>
          </p:cNvPicPr>
          <p:nvPr/>
        </p:nvPicPr>
        <p:blipFill rotWithShape="1">
          <a:blip r:embed="rId3">
            <a:duotone>
              <a:schemeClr val="accent1">
                <a:shade val="45000"/>
                <a:satMod val="135000"/>
              </a:schemeClr>
              <a:prstClr val="white"/>
            </a:duotone>
            <a:alphaModFix amt="25000"/>
          </a:blip>
          <a:srcRect l="7273"/>
          <a:stretch/>
        </p:blipFill>
        <p:spPr>
          <a:xfrm>
            <a:off x="0" y="7"/>
            <a:ext cx="12192000" cy="6857993"/>
          </a:xfrm>
          <a:prstGeom prst="rect">
            <a:avLst/>
          </a:prstGeom>
        </p:spPr>
      </p:pic>
      <p:sp>
        <p:nvSpPr>
          <p:cNvPr id="7" name="Title 2">
            <a:extLst>
              <a:ext uri="{FF2B5EF4-FFF2-40B4-BE49-F238E27FC236}">
                <a16:creationId xmlns:a16="http://schemas.microsoft.com/office/drawing/2014/main" id="{35B49027-AE59-6E8B-A785-C90E89DC8823}"/>
              </a:ext>
            </a:extLst>
          </p:cNvPr>
          <p:cNvSpPr txBox="1">
            <a:spLocks/>
          </p:cNvSpPr>
          <p:nvPr/>
        </p:nvSpPr>
        <p:spPr>
          <a:xfrm>
            <a:off x="1028792" y="3123472"/>
            <a:ext cx="9874855" cy="2914650"/>
          </a:xfrm>
          <a:prstGeom prst="rect">
            <a:avLst/>
          </a:prstGeom>
        </p:spPr>
        <p:txBody>
          <a:bodyPr vert="horz" lIns="54198" tIns="27100" rIns="54198" bIns="27100" rtlCol="0" anchor="b">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marL="0" marR="0" lvl="0" indent="0" algn="l" defTabSz="541938" rtl="0" eaLnBrk="1" fontAlgn="auto" latinLnBrk="0" hangingPunct="1">
              <a:lnSpc>
                <a:spcPct val="80000"/>
              </a:lnSpc>
              <a:spcBef>
                <a:spcPct val="0"/>
              </a:spcBef>
              <a:spcAft>
                <a:spcPts val="0"/>
              </a:spcAft>
              <a:buClrTx/>
              <a:buSzTx/>
              <a:buFontTx/>
              <a:buNone/>
              <a:tabLst/>
              <a:defRPr/>
            </a:pPr>
            <a:r>
              <a:rPr kumimoji="0" lang="en-US" sz="12953" b="1" i="0" u="none" strike="noStrike" kern="1200" cap="none" spc="-72" normalizeH="0" baseline="0" noProof="0">
                <a:ln>
                  <a:noFill/>
                </a:ln>
                <a:solidFill>
                  <a:prstClr val="white"/>
                </a:solidFill>
                <a:effectLst/>
                <a:uLnTx/>
                <a:uFillTx/>
                <a:latin typeface="Calibri Light" panose="020F0302020204030204"/>
                <a:ea typeface="+mj-ea"/>
                <a:cs typeface="+mj-cs"/>
              </a:rPr>
              <a:t>Questions?</a:t>
            </a:r>
            <a:endParaRPr kumimoji="0" lang="en-US" sz="12953" b="1" i="0" u="none" strike="noStrike" kern="1200" cap="none" spc="-72" normalizeH="0" baseline="0" noProof="0" dirty="0">
              <a:ln>
                <a:noFill/>
              </a:ln>
              <a:solidFill>
                <a:prstClr val="white"/>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15066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977078" y="3294983"/>
            <a:ext cx="6972299" cy="268036"/>
          </a:xfrm>
        </p:spPr>
        <p:txBody>
          <a:bodyPr>
            <a:normAutofit fontScale="90000"/>
          </a:bodyPr>
          <a:lstStyle/>
          <a:p>
            <a:pPr algn="ctr"/>
            <a:r>
              <a:rPr lang="en-US" dirty="0"/>
              <a:t>Today’s roadmap and tips:</a:t>
            </a:r>
          </a:p>
        </p:txBody>
      </p:sp>
      <p:sp>
        <p:nvSpPr>
          <p:cNvPr id="8" name="Content Placeholder 2">
            <a:extLst>
              <a:ext uri="{FF2B5EF4-FFF2-40B4-BE49-F238E27FC236}">
                <a16:creationId xmlns:a16="http://schemas.microsoft.com/office/drawing/2014/main" id="{51AA9758-40DE-5B99-FDEB-39D9EF49BBA3}"/>
              </a:ext>
            </a:extLst>
          </p:cNvPr>
          <p:cNvSpPr>
            <a:spLocks noGrp="1"/>
          </p:cNvSpPr>
          <p:nvPr>
            <p:ph idx="1"/>
          </p:nvPr>
        </p:nvSpPr>
        <p:spPr>
          <a:xfrm>
            <a:off x="1035418" y="283029"/>
            <a:ext cx="10559174" cy="6357256"/>
          </a:xfrm>
        </p:spPr>
        <p:txBody>
          <a:bodyPr>
            <a:noAutofit/>
          </a:bodyPr>
          <a:lstStyle/>
          <a:p>
            <a:pPr marL="0" indent="0">
              <a:lnSpc>
                <a:spcPct val="100000"/>
              </a:lnSpc>
              <a:spcBef>
                <a:spcPts val="0"/>
              </a:spcBef>
              <a:buNone/>
            </a:pPr>
            <a:r>
              <a:rPr lang="en-US" sz="2800" dirty="0">
                <a:solidFill>
                  <a:schemeClr val="accent1"/>
                </a:solidFill>
              </a:rPr>
              <a:t>Part 2: invasive species behaviors </a:t>
            </a:r>
          </a:p>
          <a:p>
            <a:pPr>
              <a:lnSpc>
                <a:spcPct val="100000"/>
              </a:lnSpc>
              <a:spcBef>
                <a:spcPts val="0"/>
              </a:spcBef>
              <a:buFont typeface="Arial" panose="020B0604020202020204" pitchFamily="34" charset="0"/>
              <a:buChar char="•"/>
            </a:pPr>
            <a:r>
              <a:rPr lang="en-US" sz="2800" dirty="0">
                <a:solidFill>
                  <a:schemeClr val="tx1"/>
                </a:solidFill>
              </a:rPr>
              <a:t> Keep a record of crayfish that are paired by filling out the matrix!</a:t>
            </a:r>
          </a:p>
          <a:p>
            <a:pPr>
              <a:lnSpc>
                <a:spcPct val="100000"/>
              </a:lnSpc>
              <a:spcBef>
                <a:spcPts val="0"/>
              </a:spcBef>
              <a:buFont typeface="Arial" panose="020B0604020202020204" pitchFamily="34" charset="0"/>
              <a:buChar char="•"/>
            </a:pPr>
            <a:r>
              <a:rPr lang="en-US" sz="2800" dirty="0">
                <a:solidFill>
                  <a:schemeClr val="tx1"/>
                </a:solidFill>
              </a:rPr>
              <a:t> Color refers to the paint marking, not the organism</a:t>
            </a:r>
          </a:p>
          <a:p>
            <a:pPr>
              <a:lnSpc>
                <a:spcPct val="100000"/>
              </a:lnSpc>
              <a:spcBef>
                <a:spcPts val="0"/>
              </a:spcBef>
              <a:buFont typeface="Arial" panose="020B0604020202020204" pitchFamily="34" charset="0"/>
              <a:buChar char="•"/>
            </a:pPr>
            <a:r>
              <a:rPr lang="en-US" sz="2800" dirty="0">
                <a:solidFill>
                  <a:schemeClr val="tx1"/>
                </a:solidFill>
              </a:rPr>
              <a:t> Give the crayfish a 4-minute adjustment period before gathering data. </a:t>
            </a:r>
          </a:p>
          <a:p>
            <a:pPr marL="0" indent="0">
              <a:lnSpc>
                <a:spcPct val="100000"/>
              </a:lnSpc>
              <a:spcBef>
                <a:spcPts val="0"/>
              </a:spcBef>
              <a:buNone/>
            </a:pPr>
            <a:r>
              <a:rPr lang="en-US" sz="2800" dirty="0">
                <a:solidFill>
                  <a:schemeClr val="accent1"/>
                </a:solidFill>
              </a:rPr>
              <a:t>Part 3: Data analysis</a:t>
            </a:r>
          </a:p>
          <a:p>
            <a:pPr>
              <a:lnSpc>
                <a:spcPct val="100000"/>
              </a:lnSpc>
              <a:spcBef>
                <a:spcPts val="0"/>
              </a:spcBef>
              <a:buFont typeface="Arial" panose="020B0604020202020204" pitchFamily="34" charset="0"/>
              <a:buChar char="•"/>
            </a:pPr>
            <a:r>
              <a:rPr lang="en-US" sz="2800" dirty="0">
                <a:solidFill>
                  <a:schemeClr val="tx1"/>
                </a:solidFill>
              </a:rPr>
              <a:t> </a:t>
            </a:r>
            <a:r>
              <a:rPr lang="en-US" sz="2800" b="1" dirty="0">
                <a:solidFill>
                  <a:schemeClr val="tx1"/>
                </a:solidFill>
              </a:rPr>
              <a:t>Use class data for the analysis</a:t>
            </a:r>
            <a:r>
              <a:rPr lang="en-US" sz="2800" dirty="0">
                <a:solidFill>
                  <a:schemeClr val="tx1"/>
                </a:solidFill>
              </a:rPr>
              <a:t>. If the class data is not complete, move on to parts 4 and 5 while waiting for other groups to wrap up. </a:t>
            </a:r>
          </a:p>
          <a:p>
            <a:pPr>
              <a:lnSpc>
                <a:spcPct val="100000"/>
              </a:lnSpc>
              <a:spcBef>
                <a:spcPts val="0"/>
              </a:spcBef>
              <a:buFont typeface="Arial" panose="020B0604020202020204" pitchFamily="34" charset="0"/>
              <a:buChar char="•"/>
            </a:pPr>
            <a:r>
              <a:rPr lang="en-US" sz="2800" dirty="0">
                <a:solidFill>
                  <a:schemeClr val="tx1"/>
                </a:solidFill>
              </a:rPr>
              <a:t> The number of male v female trials will be less than the total class number of trials. Add the # of male and female winners to get total. </a:t>
            </a:r>
          </a:p>
          <a:p>
            <a:pPr>
              <a:lnSpc>
                <a:spcPct val="100000"/>
              </a:lnSpc>
              <a:spcBef>
                <a:spcPts val="0"/>
              </a:spcBef>
              <a:buFont typeface="Arial" panose="020B0604020202020204" pitchFamily="34" charset="0"/>
              <a:buChar char="•"/>
            </a:pPr>
            <a:r>
              <a:rPr lang="en-US" sz="2800" dirty="0">
                <a:solidFill>
                  <a:schemeClr val="tx1"/>
                </a:solidFill>
              </a:rPr>
              <a:t> “Trait A</a:t>
            </a:r>
            <a:r>
              <a:rPr lang="en-US" sz="2800" baseline="30000" dirty="0">
                <a:solidFill>
                  <a:schemeClr val="tx1"/>
                </a:solidFill>
              </a:rPr>
              <a:t>-1</a:t>
            </a:r>
            <a:r>
              <a:rPr lang="en-US" sz="2800" dirty="0">
                <a:solidFill>
                  <a:schemeClr val="tx1"/>
                </a:solidFill>
              </a:rPr>
              <a:t>” means “trait opposite of A”</a:t>
            </a:r>
          </a:p>
          <a:p>
            <a:pPr marL="0" indent="0">
              <a:lnSpc>
                <a:spcPct val="100000"/>
              </a:lnSpc>
              <a:spcBef>
                <a:spcPts val="0"/>
              </a:spcBef>
              <a:buNone/>
            </a:pPr>
            <a:r>
              <a:rPr lang="en-US" sz="2800" dirty="0">
                <a:solidFill>
                  <a:schemeClr val="accent1"/>
                </a:solidFill>
              </a:rPr>
              <a:t>To leave</a:t>
            </a:r>
          </a:p>
          <a:p>
            <a:pPr>
              <a:lnSpc>
                <a:spcPct val="100000"/>
              </a:lnSpc>
              <a:spcBef>
                <a:spcPts val="0"/>
              </a:spcBef>
              <a:buFont typeface="Arial" panose="020B0604020202020204" pitchFamily="34" charset="0"/>
              <a:buChar char="•"/>
            </a:pPr>
            <a:r>
              <a:rPr lang="en-US" sz="2800" dirty="0">
                <a:solidFill>
                  <a:schemeClr val="tx1"/>
                </a:solidFill>
              </a:rPr>
              <a:t> 2 skills demos from each group. </a:t>
            </a:r>
          </a:p>
          <a:p>
            <a:pPr>
              <a:lnSpc>
                <a:spcPct val="100000"/>
              </a:lnSpc>
              <a:spcBef>
                <a:spcPts val="0"/>
              </a:spcBef>
              <a:buFont typeface="Arial" panose="020B0604020202020204" pitchFamily="34" charset="0"/>
              <a:buChar char="•"/>
            </a:pPr>
            <a:r>
              <a:rPr lang="en-US" sz="2800" dirty="0">
                <a:solidFill>
                  <a:schemeClr val="tx1"/>
                </a:solidFill>
              </a:rPr>
              <a:t> Clean: crayfish returned to contains. Clean water from tables with paper towels</a:t>
            </a:r>
          </a:p>
          <a:p>
            <a:pPr marL="0" indent="0">
              <a:lnSpc>
                <a:spcPct val="100000"/>
              </a:lnSpc>
              <a:spcBef>
                <a:spcPts val="0"/>
              </a:spcBef>
              <a:buNone/>
            </a:pPr>
            <a:endParaRPr lang="en-US" sz="2800" dirty="0">
              <a:solidFill>
                <a:schemeClr val="tx1"/>
              </a:solidFill>
            </a:endParaRPr>
          </a:p>
        </p:txBody>
      </p:sp>
    </p:spTree>
    <p:extLst>
      <p:ext uri="{BB962C8B-B14F-4D97-AF65-F5344CB8AC3E}">
        <p14:creationId xmlns:p14="http://schemas.microsoft.com/office/powerpoint/2010/main" val="1381600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471" y="416039"/>
            <a:ext cx="9146363" cy="588818"/>
          </a:xfrm>
        </p:spPr>
        <p:txBody>
          <a:bodyPr>
            <a:normAutofit fontScale="90000"/>
          </a:bodyPr>
          <a:lstStyle/>
          <a:p>
            <a:r>
              <a:rPr lang="en-US" dirty="0">
                <a:solidFill>
                  <a:schemeClr val="accent4"/>
                </a:solidFill>
              </a:rPr>
              <a:t>About the homework..</a:t>
            </a:r>
          </a:p>
        </p:txBody>
      </p:sp>
      <p:sp>
        <p:nvSpPr>
          <p:cNvPr id="4" name="Content Placeholder 2">
            <a:extLst>
              <a:ext uri="{FF2B5EF4-FFF2-40B4-BE49-F238E27FC236}">
                <a16:creationId xmlns:a16="http://schemas.microsoft.com/office/drawing/2014/main" id="{F0D33EC1-8502-0B29-6301-1C421B934647}"/>
              </a:ext>
            </a:extLst>
          </p:cNvPr>
          <p:cNvSpPr txBox="1">
            <a:spLocks/>
          </p:cNvSpPr>
          <p:nvPr/>
        </p:nvSpPr>
        <p:spPr>
          <a:xfrm>
            <a:off x="1002471" y="3326792"/>
            <a:ext cx="10427528" cy="1131455"/>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dirty="0">
                <a:solidFill>
                  <a:schemeClr val="accent4"/>
                </a:solidFill>
              </a:rPr>
              <a:t>Hard mode: now what’s wrong with it? </a:t>
            </a:r>
          </a:p>
          <a:p>
            <a:pPr marL="0" indent="0">
              <a:buNone/>
            </a:pPr>
            <a:endParaRPr lang="en-US" sz="3273" dirty="0">
              <a:solidFill>
                <a:schemeClr val="tx1"/>
              </a:solidFill>
            </a:endParaRPr>
          </a:p>
          <a:p>
            <a:endParaRPr lang="en-US" sz="1854" dirty="0">
              <a:solidFill>
                <a:schemeClr val="tx1"/>
              </a:solidFill>
            </a:endParaRPr>
          </a:p>
        </p:txBody>
      </p:sp>
      <p:sp>
        <p:nvSpPr>
          <p:cNvPr id="5" name="Content Placeholder 2">
            <a:extLst>
              <a:ext uri="{FF2B5EF4-FFF2-40B4-BE49-F238E27FC236}">
                <a16:creationId xmlns:a16="http://schemas.microsoft.com/office/drawing/2014/main" id="{F7E1AD21-6124-C3B5-E1C2-72787956E161}"/>
              </a:ext>
            </a:extLst>
          </p:cNvPr>
          <p:cNvSpPr txBox="1">
            <a:spLocks/>
          </p:cNvSpPr>
          <p:nvPr/>
        </p:nvSpPr>
        <p:spPr>
          <a:xfrm>
            <a:off x="1002471" y="1293086"/>
            <a:ext cx="9881300" cy="1701324"/>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Re-written hypothesis:</a:t>
            </a:r>
          </a:p>
          <a:p>
            <a:pPr marL="0" indent="0">
              <a:buNone/>
            </a:pPr>
            <a:r>
              <a:rPr lang="en-US" sz="3273" dirty="0">
                <a:solidFill>
                  <a:schemeClr val="tx1"/>
                </a:solidFill>
              </a:rPr>
              <a:t>The presence of false brome will decrease the number of other herbaceous species present, because it is invasive.</a:t>
            </a:r>
            <a:endParaRPr lang="en-US" sz="2371" dirty="0">
              <a:solidFill>
                <a:schemeClr val="tx1"/>
              </a:solidFill>
            </a:endParaRPr>
          </a:p>
        </p:txBody>
      </p:sp>
      <p:sp>
        <p:nvSpPr>
          <p:cNvPr id="8" name="Title 1">
            <a:extLst>
              <a:ext uri="{FF2B5EF4-FFF2-40B4-BE49-F238E27FC236}">
                <a16:creationId xmlns:a16="http://schemas.microsoft.com/office/drawing/2014/main" id="{3D439156-282A-E1B5-7F72-694281E40386}"/>
              </a:ext>
            </a:extLst>
          </p:cNvPr>
          <p:cNvSpPr txBox="1">
            <a:spLocks/>
          </p:cNvSpPr>
          <p:nvPr/>
        </p:nvSpPr>
        <p:spPr>
          <a:xfrm>
            <a:off x="1002471" y="3892520"/>
            <a:ext cx="9881300" cy="2078181"/>
          </a:xfrm>
          <a:prstGeom prst="rect">
            <a:avLst/>
          </a:prstGeom>
          <a:ln>
            <a:solidFill>
              <a:schemeClr val="accent3"/>
            </a:solidFill>
          </a:ln>
        </p:spPr>
        <p:txBody>
          <a:bodyPr vert="horz" lIns="62345" tIns="31173" rIns="62345" bIns="31173" rtlCol="0" anchor="ctr">
            <a:noAutofit/>
          </a:bodyPr>
          <a:lstStyle>
            <a:lvl1pPr algn="l" defTabSz="1165860" rtl="0" eaLnBrk="1" latinLnBrk="0" hangingPunct="1">
              <a:lnSpc>
                <a:spcPct val="85000"/>
              </a:lnSpc>
              <a:spcBef>
                <a:spcPct val="0"/>
              </a:spcBef>
              <a:buNone/>
              <a:defRPr sz="6885" kern="1200" spc="-153" baseline="0">
                <a:solidFill>
                  <a:schemeClr val="accent1"/>
                </a:solidFill>
                <a:latin typeface="+mj-lt"/>
                <a:ea typeface="+mj-ea"/>
                <a:cs typeface="+mj-cs"/>
              </a:defRPr>
            </a:lvl1pPr>
          </a:lstStyle>
          <a:p>
            <a:r>
              <a:rPr lang="en-US" sz="3000" dirty="0">
                <a:solidFill>
                  <a:schemeClr val="tx1"/>
                </a:solidFill>
              </a:rPr>
              <a:t>The rationale doesn’t explain the biological root of how it is able to outcompete the other plants.</a:t>
            </a:r>
          </a:p>
          <a:p>
            <a:r>
              <a:rPr lang="en-US" sz="3000" dirty="0">
                <a:solidFill>
                  <a:schemeClr val="tx1"/>
                </a:solidFill>
              </a:rPr>
              <a:t>We want to </a:t>
            </a:r>
            <a:r>
              <a:rPr lang="en-US" sz="3000" b="1" dirty="0">
                <a:solidFill>
                  <a:schemeClr val="tx1"/>
                </a:solidFill>
              </a:rPr>
              <a:t>focus on mechanisms </a:t>
            </a:r>
            <a:r>
              <a:rPr lang="en-US" sz="3000" dirty="0">
                <a:solidFill>
                  <a:schemeClr val="tx1"/>
                </a:solidFill>
              </a:rPr>
              <a:t>that support our claim and </a:t>
            </a:r>
            <a:r>
              <a:rPr lang="en-US" sz="3000" b="1" dirty="0">
                <a:solidFill>
                  <a:schemeClr val="tx1"/>
                </a:solidFill>
              </a:rPr>
              <a:t>are related to our explanatory variable.  </a:t>
            </a:r>
            <a:r>
              <a:rPr lang="en-US" sz="3000" dirty="0">
                <a:solidFill>
                  <a:schemeClr val="tx1"/>
                </a:solidFill>
              </a:rPr>
              <a:t> </a:t>
            </a:r>
          </a:p>
        </p:txBody>
      </p:sp>
    </p:spTree>
    <p:extLst>
      <p:ext uri="{BB962C8B-B14F-4D97-AF65-F5344CB8AC3E}">
        <p14:creationId xmlns:p14="http://schemas.microsoft.com/office/powerpoint/2010/main" val="398201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471" y="416039"/>
            <a:ext cx="9146363" cy="588818"/>
          </a:xfrm>
        </p:spPr>
        <p:txBody>
          <a:bodyPr>
            <a:normAutofit fontScale="90000"/>
          </a:bodyPr>
          <a:lstStyle/>
          <a:p>
            <a:r>
              <a:rPr lang="en-US" dirty="0">
                <a:solidFill>
                  <a:schemeClr val="accent4"/>
                </a:solidFill>
              </a:rPr>
              <a:t>About the homework..</a:t>
            </a:r>
          </a:p>
        </p:txBody>
      </p:sp>
      <p:sp>
        <p:nvSpPr>
          <p:cNvPr id="4" name="Content Placeholder 2">
            <a:extLst>
              <a:ext uri="{FF2B5EF4-FFF2-40B4-BE49-F238E27FC236}">
                <a16:creationId xmlns:a16="http://schemas.microsoft.com/office/drawing/2014/main" id="{F0D33EC1-8502-0B29-6301-1C421B934647}"/>
              </a:ext>
            </a:extLst>
          </p:cNvPr>
          <p:cNvSpPr txBox="1">
            <a:spLocks/>
          </p:cNvSpPr>
          <p:nvPr/>
        </p:nvSpPr>
        <p:spPr>
          <a:xfrm>
            <a:off x="729357" y="4554040"/>
            <a:ext cx="10427528" cy="1131455"/>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dirty="0">
                <a:solidFill>
                  <a:schemeClr val="accent4"/>
                </a:solidFill>
              </a:rPr>
              <a:t>* The rationale should be supported by primary literature previously cited in a background or introduction section</a:t>
            </a:r>
          </a:p>
          <a:p>
            <a:pPr marL="0" indent="0">
              <a:buNone/>
            </a:pPr>
            <a:endParaRPr lang="en-US" sz="3273" dirty="0">
              <a:solidFill>
                <a:schemeClr val="tx1"/>
              </a:solidFill>
            </a:endParaRPr>
          </a:p>
          <a:p>
            <a:endParaRPr lang="en-US" sz="1854" dirty="0">
              <a:solidFill>
                <a:schemeClr val="tx1"/>
              </a:solidFill>
            </a:endParaRPr>
          </a:p>
        </p:txBody>
      </p:sp>
      <p:sp>
        <p:nvSpPr>
          <p:cNvPr id="5" name="Content Placeholder 2">
            <a:extLst>
              <a:ext uri="{FF2B5EF4-FFF2-40B4-BE49-F238E27FC236}">
                <a16:creationId xmlns:a16="http://schemas.microsoft.com/office/drawing/2014/main" id="{F7E1AD21-6124-C3B5-E1C2-72787956E161}"/>
              </a:ext>
            </a:extLst>
          </p:cNvPr>
          <p:cNvSpPr txBox="1">
            <a:spLocks/>
          </p:cNvSpPr>
          <p:nvPr/>
        </p:nvSpPr>
        <p:spPr>
          <a:xfrm>
            <a:off x="1002471" y="1172505"/>
            <a:ext cx="9881300" cy="2430231"/>
          </a:xfrm>
          <a:prstGeom prst="rect">
            <a:avLst/>
          </a:prstGeom>
        </p:spPr>
        <p:txBody>
          <a:bodyPr vert="horz" lIns="62345" tIns="31173" rIns="62345" bIns="31173" rtlCol="0">
            <a:normAutofit/>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Re-re-written hypothesis:</a:t>
            </a:r>
          </a:p>
          <a:p>
            <a:pPr marL="0" indent="0">
              <a:buNone/>
            </a:pPr>
            <a:r>
              <a:rPr lang="en-US" sz="3273" dirty="0">
                <a:solidFill>
                  <a:schemeClr val="tx1"/>
                </a:solidFill>
              </a:rPr>
              <a:t>The presence of false brome will decrease the number of other herbaceous species present, because its seeds outcompete the seeds of other plants for early season moisture*.</a:t>
            </a:r>
            <a:endParaRPr lang="en-US" sz="2371" dirty="0">
              <a:solidFill>
                <a:schemeClr val="tx1"/>
              </a:solidFill>
            </a:endParaRPr>
          </a:p>
        </p:txBody>
      </p:sp>
    </p:spTree>
    <p:extLst>
      <p:ext uri="{BB962C8B-B14F-4D97-AF65-F5344CB8AC3E}">
        <p14:creationId xmlns:p14="http://schemas.microsoft.com/office/powerpoint/2010/main" val="342856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472" y="416039"/>
            <a:ext cx="8945396" cy="588818"/>
          </a:xfrm>
        </p:spPr>
        <p:txBody>
          <a:bodyPr>
            <a:normAutofit fontScale="90000"/>
          </a:bodyPr>
          <a:lstStyle/>
          <a:p>
            <a:r>
              <a:rPr lang="en-US" dirty="0">
                <a:solidFill>
                  <a:schemeClr val="accent4"/>
                </a:solidFill>
              </a:rPr>
              <a:t>About the homework..</a:t>
            </a:r>
          </a:p>
        </p:txBody>
      </p:sp>
      <p:sp>
        <p:nvSpPr>
          <p:cNvPr id="4" name="Content Placeholder 2">
            <a:extLst>
              <a:ext uri="{FF2B5EF4-FFF2-40B4-BE49-F238E27FC236}">
                <a16:creationId xmlns:a16="http://schemas.microsoft.com/office/drawing/2014/main" id="{F0D33EC1-8502-0B29-6301-1C421B934647}"/>
              </a:ext>
            </a:extLst>
          </p:cNvPr>
          <p:cNvSpPr txBox="1">
            <a:spLocks/>
          </p:cNvSpPr>
          <p:nvPr/>
        </p:nvSpPr>
        <p:spPr>
          <a:xfrm>
            <a:off x="1002471" y="3250686"/>
            <a:ext cx="10427528" cy="1754436"/>
          </a:xfrm>
          <a:prstGeom prst="rect">
            <a:avLst/>
          </a:prstGeom>
        </p:spPr>
        <p:txBody>
          <a:bodyPr vert="horz" lIns="62345" tIns="31173" rIns="62345" bIns="31173" rtlCol="0">
            <a:normAutofit fontScale="92500" lnSpcReduction="200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Prediction:</a:t>
            </a:r>
          </a:p>
          <a:p>
            <a:pPr marL="0" indent="0">
              <a:buNone/>
            </a:pPr>
            <a:r>
              <a:rPr lang="en-US" sz="3273" dirty="0">
                <a:solidFill>
                  <a:schemeClr val="tx1"/>
                </a:solidFill>
              </a:rPr>
              <a:t>If false brome is present, then there will be less herbaceous species. </a:t>
            </a:r>
          </a:p>
          <a:p>
            <a:pPr marL="0" indent="0">
              <a:buNone/>
            </a:pPr>
            <a:r>
              <a:rPr lang="en-US" sz="3273" dirty="0">
                <a:solidFill>
                  <a:schemeClr val="accent4"/>
                </a:solidFill>
              </a:rPr>
              <a:t>Moving on to the prediction, what’s wrong with this one?</a:t>
            </a:r>
          </a:p>
          <a:p>
            <a:pPr marL="0" indent="0">
              <a:buNone/>
            </a:pPr>
            <a:endParaRPr lang="en-US" sz="3273" dirty="0">
              <a:solidFill>
                <a:schemeClr val="tx1"/>
              </a:solidFill>
            </a:endParaRPr>
          </a:p>
          <a:p>
            <a:endParaRPr lang="en-US" sz="1854" dirty="0">
              <a:solidFill>
                <a:schemeClr val="tx1"/>
              </a:solidFill>
            </a:endParaRPr>
          </a:p>
        </p:txBody>
      </p:sp>
      <p:sp>
        <p:nvSpPr>
          <p:cNvPr id="9" name="Title 1">
            <a:extLst>
              <a:ext uri="{FF2B5EF4-FFF2-40B4-BE49-F238E27FC236}">
                <a16:creationId xmlns:a16="http://schemas.microsoft.com/office/drawing/2014/main" id="{CF7B14D8-1C09-1705-35A5-749E2BFD983C}"/>
              </a:ext>
            </a:extLst>
          </p:cNvPr>
          <p:cNvSpPr txBox="1">
            <a:spLocks/>
          </p:cNvSpPr>
          <p:nvPr/>
        </p:nvSpPr>
        <p:spPr>
          <a:xfrm>
            <a:off x="1608506" y="5218547"/>
            <a:ext cx="8974989" cy="1223414"/>
          </a:xfrm>
          <a:prstGeom prst="rect">
            <a:avLst/>
          </a:prstGeom>
          <a:ln>
            <a:solidFill>
              <a:schemeClr val="accent3"/>
            </a:solidFill>
          </a:ln>
        </p:spPr>
        <p:txBody>
          <a:bodyPr vert="horz" lIns="62345" tIns="31173" rIns="62345" bIns="31173" rtlCol="0" anchor="ctr">
            <a:normAutofit fontScale="97500" lnSpcReduction="10000"/>
          </a:bodyPr>
          <a:lstStyle>
            <a:lvl1pPr algn="l" defTabSz="1165860" rtl="0" eaLnBrk="1" latinLnBrk="0" hangingPunct="1">
              <a:lnSpc>
                <a:spcPct val="85000"/>
              </a:lnSpc>
              <a:spcBef>
                <a:spcPct val="0"/>
              </a:spcBef>
              <a:buNone/>
              <a:defRPr sz="6885" kern="1200" spc="-153" baseline="0">
                <a:solidFill>
                  <a:schemeClr val="accent1"/>
                </a:solidFill>
                <a:latin typeface="+mj-lt"/>
                <a:ea typeface="+mj-ea"/>
                <a:cs typeface="+mj-cs"/>
              </a:defRPr>
            </a:lvl1pPr>
          </a:lstStyle>
          <a:p>
            <a:r>
              <a:rPr lang="en-US" sz="3273" dirty="0">
                <a:solidFill>
                  <a:schemeClr val="tx1"/>
                </a:solidFill>
              </a:rPr>
              <a:t>Doesn’t include what the data (measurable) will look like. 	What do we mean by less?</a:t>
            </a:r>
          </a:p>
          <a:p>
            <a:r>
              <a:rPr lang="en-US" sz="3273" dirty="0">
                <a:solidFill>
                  <a:schemeClr val="tx1"/>
                </a:solidFill>
              </a:rPr>
              <a:t>Repeats hypothesis</a:t>
            </a:r>
          </a:p>
        </p:txBody>
      </p:sp>
      <p:sp>
        <p:nvSpPr>
          <p:cNvPr id="8" name="Content Placeholder 2">
            <a:extLst>
              <a:ext uri="{FF2B5EF4-FFF2-40B4-BE49-F238E27FC236}">
                <a16:creationId xmlns:a16="http://schemas.microsoft.com/office/drawing/2014/main" id="{B8CF0E5E-819D-30F8-6117-132F6C6CFB56}"/>
              </a:ext>
            </a:extLst>
          </p:cNvPr>
          <p:cNvSpPr txBox="1">
            <a:spLocks/>
          </p:cNvSpPr>
          <p:nvPr/>
        </p:nvSpPr>
        <p:spPr>
          <a:xfrm>
            <a:off x="1002471" y="1172505"/>
            <a:ext cx="9881300" cy="2078181"/>
          </a:xfrm>
          <a:prstGeom prst="rect">
            <a:avLst/>
          </a:prstGeom>
        </p:spPr>
        <p:txBody>
          <a:bodyPr vert="horz" lIns="62345" tIns="31173" rIns="62345" bIns="31173" rtlCol="0">
            <a:normAutofit fontScale="92500"/>
          </a:bodyPr>
          <a:lstStyle>
            <a:lvl1pPr marL="116586" indent="-116586" algn="l" defTabSz="1165860" rtl="0" eaLnBrk="1" latinLnBrk="0" hangingPunct="1">
              <a:lnSpc>
                <a:spcPct val="85000"/>
              </a:lnSpc>
              <a:spcBef>
                <a:spcPts val="1658"/>
              </a:spcBef>
              <a:buFont typeface="Arial" pitchFamily="34" charset="0"/>
              <a:buChar char=" "/>
              <a:defRPr sz="3060" kern="1200">
                <a:solidFill>
                  <a:schemeClr val="tx1">
                    <a:lumMod val="85000"/>
                    <a:lumOff val="15000"/>
                  </a:schemeClr>
                </a:solidFill>
                <a:latin typeface="+mn-lt"/>
                <a:ea typeface="+mn-ea"/>
                <a:cs typeface="+mn-cs"/>
              </a:defRPr>
            </a:lvl1pPr>
            <a:lvl2pPr marL="443027" indent="-437198" algn="l" defTabSz="1165860" rtl="0" eaLnBrk="1" latinLnBrk="0" hangingPunct="1">
              <a:lnSpc>
                <a:spcPct val="85000"/>
              </a:lnSpc>
              <a:spcBef>
                <a:spcPts val="765"/>
              </a:spcBef>
              <a:buFont typeface="Arial" pitchFamily="34" charset="0"/>
              <a:buChar char=" "/>
              <a:defRPr sz="3060" kern="1200">
                <a:solidFill>
                  <a:schemeClr val="tx1">
                    <a:lumMod val="85000"/>
                    <a:lumOff val="15000"/>
                  </a:schemeClr>
                </a:solidFill>
                <a:latin typeface="+mn-lt"/>
                <a:ea typeface="+mn-ea"/>
                <a:cs typeface="+mn-cs"/>
              </a:defRPr>
            </a:lvl2pPr>
            <a:lvl3pPr marL="699516" indent="-699516" algn="l" defTabSz="1165860" rtl="0" eaLnBrk="1" latinLnBrk="0" hangingPunct="1">
              <a:lnSpc>
                <a:spcPct val="85000"/>
              </a:lnSpc>
              <a:spcBef>
                <a:spcPts val="765"/>
              </a:spcBef>
              <a:buFont typeface="Arial" pitchFamily="34" charset="0"/>
              <a:buChar char=" "/>
              <a:defRPr sz="2550" i="1" kern="1200">
                <a:solidFill>
                  <a:schemeClr val="tx1">
                    <a:lumMod val="85000"/>
                    <a:lumOff val="15000"/>
                  </a:schemeClr>
                </a:solidFill>
                <a:latin typeface="+mn-lt"/>
                <a:ea typeface="+mn-ea"/>
                <a:cs typeface="+mn-cs"/>
              </a:defRPr>
            </a:lvl3pPr>
            <a:lvl4pPr marL="1049274" indent="-1049274"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4pPr>
            <a:lvl5pPr marL="1399032" indent="-1399032"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5pPr>
            <a:lvl6pPr marL="153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6pPr>
            <a:lvl7pPr marL="178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7pPr>
            <a:lvl8pPr marL="2040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8pPr>
            <a:lvl9pPr marL="2295000" indent="-291465" algn="l" defTabSz="1165860" rtl="0" eaLnBrk="1" latinLnBrk="0" hangingPunct="1">
              <a:lnSpc>
                <a:spcPct val="85000"/>
              </a:lnSpc>
              <a:spcBef>
                <a:spcPts val="765"/>
              </a:spcBef>
              <a:buFont typeface="Arial" pitchFamily="34" charset="0"/>
              <a:buChar char=" "/>
              <a:defRPr sz="2295" kern="1200">
                <a:solidFill>
                  <a:schemeClr val="tx1">
                    <a:lumMod val="85000"/>
                    <a:lumOff val="15000"/>
                  </a:schemeClr>
                </a:solidFill>
                <a:latin typeface="+mn-lt"/>
                <a:ea typeface="+mn-ea"/>
                <a:cs typeface="+mn-cs"/>
              </a:defRPr>
            </a:lvl9pPr>
          </a:lstStyle>
          <a:p>
            <a:pPr marL="0" indent="0">
              <a:buNone/>
            </a:pPr>
            <a:r>
              <a:rPr lang="en-US" sz="3273" b="1" dirty="0">
                <a:solidFill>
                  <a:schemeClr val="tx1"/>
                </a:solidFill>
              </a:rPr>
              <a:t>Hypothesis:</a:t>
            </a:r>
          </a:p>
          <a:p>
            <a:pPr marL="0" indent="0">
              <a:buNone/>
            </a:pPr>
            <a:r>
              <a:rPr lang="en-US" sz="3273" dirty="0">
                <a:solidFill>
                  <a:schemeClr val="tx1"/>
                </a:solidFill>
              </a:rPr>
              <a:t>The presence of false brome will decrease the number of other herbaceous species present, because its seeds outcompete the seeds of other plants for early season moisture.</a:t>
            </a:r>
            <a:endParaRPr lang="en-US" sz="2371" dirty="0">
              <a:solidFill>
                <a:schemeClr val="tx1"/>
              </a:solidFill>
            </a:endParaRPr>
          </a:p>
        </p:txBody>
      </p:sp>
    </p:spTree>
    <p:extLst>
      <p:ext uri="{BB962C8B-B14F-4D97-AF65-F5344CB8AC3E}">
        <p14:creationId xmlns:p14="http://schemas.microsoft.com/office/powerpoint/2010/main" val="326418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Metropolitan">
  <a:themeElements>
    <a:clrScheme name="Dusky purple">
      <a:dk1>
        <a:sysClr val="windowText" lastClr="000000"/>
      </a:dk1>
      <a:lt1>
        <a:sysClr val="window" lastClr="FFFFFF"/>
      </a:lt1>
      <a:dk2>
        <a:srgbClr val="3F3241"/>
      </a:dk2>
      <a:lt2>
        <a:srgbClr val="E7CDE7"/>
      </a:lt2>
      <a:accent1>
        <a:srgbClr val="7E6483"/>
      </a:accent1>
      <a:accent2>
        <a:srgbClr val="4C4C72"/>
      </a:accent2>
      <a:accent3>
        <a:srgbClr val="A3A3C1"/>
      </a:accent3>
      <a:accent4>
        <a:srgbClr val="3F3241"/>
      </a:accent4>
      <a:accent5>
        <a:srgbClr val="7E6483"/>
      </a:accent5>
      <a:accent6>
        <a:srgbClr val="B5A3B8"/>
      </a:accent6>
      <a:hlink>
        <a:srgbClr val="D7BBED"/>
      </a:hlink>
      <a:folHlink>
        <a:srgbClr val="66669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5260</TotalTime>
  <Words>4483</Words>
  <Application>Microsoft Office PowerPoint</Application>
  <PresentationFormat>Widescreen</PresentationFormat>
  <Paragraphs>475</Paragraphs>
  <Slides>63</Slides>
  <Notes>45</Notes>
  <HiddenSlides>0</HiddenSlides>
  <MMClips>1</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Metropolitan</vt:lpstr>
      <vt:lpstr>Lab 5: Investigating behavior of invasive crayfish</vt:lpstr>
      <vt:lpstr>Lab roadmap </vt:lpstr>
      <vt:lpstr>Lab roadmap </vt:lpstr>
      <vt:lpstr>Lab roadmap </vt:lpstr>
      <vt:lpstr>About the homework.. </vt:lpstr>
      <vt:lpstr>About the homework..</vt:lpstr>
      <vt:lpstr>About the homework..</vt:lpstr>
      <vt:lpstr>About the homework..</vt:lpstr>
      <vt:lpstr>About the homework..</vt:lpstr>
      <vt:lpstr>About the homework..</vt:lpstr>
      <vt:lpstr>About the homework..</vt:lpstr>
      <vt:lpstr>About the homework..</vt:lpstr>
      <vt:lpstr>About the homework.. </vt:lpstr>
      <vt:lpstr>T tests</vt:lpstr>
      <vt:lpstr>T tests</vt:lpstr>
      <vt:lpstr>T tests</vt:lpstr>
      <vt:lpstr>T tests</vt:lpstr>
      <vt:lpstr>T tests</vt:lpstr>
      <vt:lpstr>T tests: what’s the t (test)?</vt:lpstr>
      <vt:lpstr>T tests: what’s the t (test)?</vt:lpstr>
      <vt:lpstr>T tests: what’s the t (test)?</vt:lpstr>
      <vt:lpstr>T tests: what’s the t (test)?</vt:lpstr>
      <vt:lpstr>Linear Regression</vt:lpstr>
      <vt:lpstr>Background</vt:lpstr>
      <vt:lpstr>Animal Behavior and Invasive Species</vt:lpstr>
      <vt:lpstr>The Wide World of Science! </vt:lpstr>
      <vt:lpstr>The Wide World of Science! </vt:lpstr>
      <vt:lpstr>PowerPoint Presentation</vt:lpstr>
      <vt:lpstr>PowerPoint Presentation</vt:lpstr>
      <vt:lpstr>Behavioral Ecology </vt:lpstr>
      <vt:lpstr>Behavior and Invasion</vt:lpstr>
      <vt:lpstr>Behavior and Invasion</vt:lpstr>
      <vt:lpstr>Behavior and Invasion</vt:lpstr>
      <vt:lpstr>Tinbergen’s 4 Questions</vt:lpstr>
      <vt:lpstr>Tinbergen’s 4 Questions</vt:lpstr>
      <vt:lpstr>Tinbergen’s 4 Questions</vt:lpstr>
      <vt:lpstr>Tinbergen’s 4 Questions</vt:lpstr>
      <vt:lpstr>Tinbergen’s 4 Questions</vt:lpstr>
      <vt:lpstr>why do babies cry?</vt:lpstr>
      <vt:lpstr>why do babies cry?</vt:lpstr>
      <vt:lpstr>Today we will be investigating behavior in crayfish and how that might affect invasion success. </vt:lpstr>
      <vt:lpstr>Why Crayfish?  </vt:lpstr>
      <vt:lpstr>The challenge</vt:lpstr>
      <vt:lpstr>Turning behavior into data: Ethogram</vt:lpstr>
      <vt:lpstr>Turning behavior into data: sampling method</vt:lpstr>
      <vt:lpstr>Turning behavior into data: sampling method</vt:lpstr>
      <vt:lpstr>Turning behavior into data: sampling method</vt:lpstr>
      <vt:lpstr>PowerPoint Presentation</vt:lpstr>
      <vt:lpstr>Today’s Activities</vt:lpstr>
      <vt:lpstr>Part 1: Invasive species discussion</vt:lpstr>
      <vt:lpstr>PowerPoint Presentation</vt:lpstr>
      <vt:lpstr>Discussion: Part 1 of lab</vt:lpstr>
      <vt:lpstr>Class Discussion</vt:lpstr>
      <vt:lpstr>Part 2:  Investigating Agonistic Behaviors of Crayfish</vt:lpstr>
      <vt:lpstr>Part 2 and 3:  Investigating Agonistic Behaviors of Crayfish</vt:lpstr>
      <vt:lpstr>Part 2:  Investigating Agonistic Behaviors of Crayfish</vt:lpstr>
      <vt:lpstr>Crayfish Demo</vt:lpstr>
      <vt:lpstr>Crayfish Demo</vt:lpstr>
      <vt:lpstr>A Note About Respect </vt:lpstr>
      <vt:lpstr>Part 3: Data Analysis </vt:lpstr>
      <vt:lpstr>PowerPoint Presentation</vt:lpstr>
      <vt:lpstr>PowerPoint Presentation</vt:lpstr>
      <vt:lpstr>Today’s roadmap and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biology 223 lab!</dc:title>
  <dc:creator>Charles</dc:creator>
  <cp:lastModifiedBy>Bryan Lynn</cp:lastModifiedBy>
  <cp:revision>152</cp:revision>
  <dcterms:created xsi:type="dcterms:W3CDTF">2022-03-21T16:05:20Z</dcterms:created>
  <dcterms:modified xsi:type="dcterms:W3CDTF">2024-04-29T22:46:03Z</dcterms:modified>
</cp:coreProperties>
</file>